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60" r:id="rId8"/>
    <p:sldId id="267" r:id="rId9"/>
    <p:sldId id="261" r:id="rId10"/>
    <p:sldId id="262" r:id="rId11"/>
    <p:sldId id="263" r:id="rId12"/>
    <p:sldId id="264" r:id="rId13"/>
    <p:sldId id="265" r:id="rId14"/>
    <p:sldId id="266"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15" userDrawn="1">
          <p15:clr>
            <a:srgbClr val="A4A3A4"/>
          </p15:clr>
        </p15:guide>
        <p15:guide id="4" pos="27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778930-A489-4680-A03A-18CEDFD5B10F}" v="25" dt="2023-01-18T15:32:27.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 pos="415"/>
        <p:guide pos="27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andi, Federica" userId="4e3865d9-1f84-402d-b0f4-451128ee72ff" providerId="ADAL" clId="{5B778930-A489-4680-A03A-18CEDFD5B10F}"/>
    <pc:docChg chg="undo custSel modSld">
      <pc:chgData name="Lorandi, Federica" userId="4e3865d9-1f84-402d-b0f4-451128ee72ff" providerId="ADAL" clId="{5B778930-A489-4680-A03A-18CEDFD5B10F}" dt="2023-01-18T15:48:51.717" v="26" actId="14100"/>
      <pc:docMkLst>
        <pc:docMk/>
      </pc:docMkLst>
      <pc:sldChg chg="modSp mod">
        <pc:chgData name="Lorandi, Federica" userId="4e3865d9-1f84-402d-b0f4-451128ee72ff" providerId="ADAL" clId="{5B778930-A489-4680-A03A-18CEDFD5B10F}" dt="2023-01-18T15:32:27.483" v="25" actId="1076"/>
        <pc:sldMkLst>
          <pc:docMk/>
          <pc:sldMk cId="1904366266" sldId="258"/>
        </pc:sldMkLst>
        <pc:spChg chg="mod">
          <ac:chgData name="Lorandi, Federica" userId="4e3865d9-1f84-402d-b0f4-451128ee72ff" providerId="ADAL" clId="{5B778930-A489-4680-A03A-18CEDFD5B10F}" dt="2023-01-18T15:32:27.483" v="25" actId="1076"/>
          <ac:spMkLst>
            <pc:docMk/>
            <pc:sldMk cId="1904366266" sldId="258"/>
            <ac:spMk id="3" creationId="{CFEF13BE-FFD7-0979-59A3-7F43748B9931}"/>
          </ac:spMkLst>
        </pc:spChg>
        <pc:spChg chg="mod">
          <ac:chgData name="Lorandi, Federica" userId="4e3865d9-1f84-402d-b0f4-451128ee72ff" providerId="ADAL" clId="{5B778930-A489-4680-A03A-18CEDFD5B10F}" dt="2023-01-18T15:31:44.003" v="18" actId="5793"/>
          <ac:spMkLst>
            <pc:docMk/>
            <pc:sldMk cId="1904366266" sldId="258"/>
            <ac:spMk id="5" creationId="{E745AEB3-B0F3-1DC0-077A-46F42B4D095F}"/>
          </ac:spMkLst>
        </pc:spChg>
      </pc:sldChg>
      <pc:sldChg chg="modSp mod">
        <pc:chgData name="Lorandi, Federica" userId="4e3865d9-1f84-402d-b0f4-451128ee72ff" providerId="ADAL" clId="{5B778930-A489-4680-A03A-18CEDFD5B10F}" dt="2023-01-18T15:30:11.393" v="9" actId="1076"/>
        <pc:sldMkLst>
          <pc:docMk/>
          <pc:sldMk cId="2374205523" sldId="260"/>
        </pc:sldMkLst>
        <pc:spChg chg="mod">
          <ac:chgData name="Lorandi, Federica" userId="4e3865d9-1f84-402d-b0f4-451128ee72ff" providerId="ADAL" clId="{5B778930-A489-4680-A03A-18CEDFD5B10F}" dt="2023-01-18T15:30:11.393" v="9" actId="1076"/>
          <ac:spMkLst>
            <pc:docMk/>
            <pc:sldMk cId="2374205523" sldId="260"/>
            <ac:spMk id="5" creationId="{E745AEB3-B0F3-1DC0-077A-46F42B4D095F}"/>
          </ac:spMkLst>
        </pc:spChg>
      </pc:sldChg>
      <pc:sldChg chg="modSp mod">
        <pc:chgData name="Lorandi, Federica" userId="4e3865d9-1f84-402d-b0f4-451128ee72ff" providerId="ADAL" clId="{5B778930-A489-4680-A03A-18CEDFD5B10F}" dt="2023-01-18T15:48:51.717" v="26" actId="14100"/>
        <pc:sldMkLst>
          <pc:docMk/>
          <pc:sldMk cId="2670973217" sldId="264"/>
        </pc:sldMkLst>
        <pc:spChg chg="mod">
          <ac:chgData name="Lorandi, Federica" userId="4e3865d9-1f84-402d-b0f4-451128ee72ff" providerId="ADAL" clId="{5B778930-A489-4680-A03A-18CEDFD5B10F}" dt="2023-01-18T15:29:58.486" v="7" actId="20577"/>
          <ac:spMkLst>
            <pc:docMk/>
            <pc:sldMk cId="2670973217" sldId="264"/>
            <ac:spMk id="5" creationId="{E745AEB3-B0F3-1DC0-077A-46F42B4D095F}"/>
          </ac:spMkLst>
        </pc:spChg>
        <pc:spChg chg="mod">
          <ac:chgData name="Lorandi, Federica" userId="4e3865d9-1f84-402d-b0f4-451128ee72ff" providerId="ADAL" clId="{5B778930-A489-4680-A03A-18CEDFD5B10F}" dt="2023-01-18T15:48:51.717" v="26" actId="14100"/>
          <ac:spMkLst>
            <pc:docMk/>
            <pc:sldMk cId="2670973217" sldId="264"/>
            <ac:spMk id="8" creationId="{C7484039-2300-78E2-4806-E2C01627140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8F971B-E52F-2F1B-AC31-1806362AC60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518B0F8-B602-E34D-7E3B-8F5F3E52FD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6A30E4B-4094-8DB6-ACE9-191F546DDD2D}"/>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5CA67286-A210-74B6-F37D-0567EA726D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9D2AC7-A5E9-C7C2-4004-F962BB5B3C40}"/>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262437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8B6A0-9D75-65D8-0B09-79373789480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31E96AE-E8C1-62A7-B4C1-7DCFC9C7E5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B2EB30-DF7B-CD9F-0EA2-39BF9D812A3A}"/>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A2CA894-76CF-C97F-0E45-268193EC87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610555-E0BC-42AB-D77F-8BF3589D9173}"/>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015901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52F9E2-B2E9-B09A-37CE-1D87F0B09A8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2C1C7CE-670F-95B3-08E3-FDB6A848E1F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9AA3F9-F892-2D40-B484-6288BC31A53F}"/>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EEB276F9-43A6-3C46-C0DA-E77682D818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EEC00F-C5C0-D2F3-7E99-493434BD4DA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90204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10CFF6-C114-C3F9-D5BC-9F5E7B764B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0AAE09F-A643-8B23-DD3A-BC6A237007B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4D47D8-E311-737C-7293-72E36680F07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D34C035B-EFD7-5D2C-34D3-0EC0261E0D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4908375-5408-E825-28CB-CE14A70C0A2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06370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D4A479-4F1B-5989-9B44-69040236AA2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E156D0-1F9E-17B6-5EDA-81AB0223ED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83BF7EB-EDC4-0E70-F7CC-E31B1321C73B}"/>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A1A1369-7C38-CB9E-E912-1DFB0A7CB3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E9C2036-A971-8E6E-6185-AAE49AB30256}"/>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4235992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CEA7FD-886C-58F1-AC04-100AAD38BE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CAB6C6-F95F-CF1A-2C1B-87FA589CA2C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66F322-C92C-2732-465C-F6A7A7CBC6D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9FD788-8878-2265-1501-CE815C70D2C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8D095A1F-482B-516D-E408-00231F405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853DE12-B19A-709C-BBB9-BCF43BC15075}"/>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93826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0FA30E-6DAD-87A8-2682-399C65E5B1E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826F774-6498-C14E-C0D4-4B9BA3C3E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C8917BF-0931-F049-111A-B5DDE755396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C7E2C0E-FD0B-AFA4-3695-1246BB519C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4FCA9E9-A462-0481-796B-4A3EAD90D9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FBAEC8D-D0DE-5B34-FEB0-6507B538BE18}"/>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8" name="Espace réservé du pied de page 7">
            <a:extLst>
              <a:ext uri="{FF2B5EF4-FFF2-40B4-BE49-F238E27FC236}">
                <a16:creationId xmlns:a16="http://schemas.microsoft.com/office/drawing/2014/main" id="{BC8BA1CE-2584-28D9-A093-4A17AD09C40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9736A7F-4252-1407-0AB7-53E40205D9B4}"/>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53093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72FE0A-808B-39BD-C7B3-2E815613D04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352F7B2-2D64-DB8F-6D9C-AB606C670869}"/>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4" name="Espace réservé du pied de page 3">
            <a:extLst>
              <a:ext uri="{FF2B5EF4-FFF2-40B4-BE49-F238E27FC236}">
                <a16:creationId xmlns:a16="http://schemas.microsoft.com/office/drawing/2014/main" id="{52D5F447-622D-54C4-7E50-88D82D662F9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2F4004-C91D-10F5-5441-1BDE5D8D7D62}"/>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3324093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6D9EA5B-DD3F-598F-2BBA-4D5DE2AF0216}"/>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3" name="Espace réservé du pied de page 2">
            <a:extLst>
              <a:ext uri="{FF2B5EF4-FFF2-40B4-BE49-F238E27FC236}">
                <a16:creationId xmlns:a16="http://schemas.microsoft.com/office/drawing/2014/main" id="{8F1E412D-05B0-7D59-B7A2-62B1C87EE86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C6456D5-AF49-3224-35CC-8AC4E562C37E}"/>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751238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D8DAEF-0F36-0A9B-52B9-6256DC08B31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ECFC006-F0DB-9861-FA19-B5C58E5CF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A08F9BA-E9EC-7053-692D-1A14627A3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0CB797D-E96A-25EA-4D50-7C0D2B4A0013}"/>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1F708334-15BE-51B3-9395-D889A84D4F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24B9217-A033-066B-FFBC-C82BE678C958}"/>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1872552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78A5B-B7F6-430C-F5D0-EE876DBF10D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2E0F714-D574-927F-14EF-C86C48D35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4E7E50C-DCBC-23E9-BB71-80C7AA55D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66CB556-1E3C-D89E-E649-F80824F943F5}"/>
              </a:ext>
            </a:extLst>
          </p:cNvPr>
          <p:cNvSpPr>
            <a:spLocks noGrp="1"/>
          </p:cNvSpPr>
          <p:nvPr>
            <p:ph type="dt" sz="half" idx="10"/>
          </p:nvPr>
        </p:nvSpPr>
        <p:spPr/>
        <p:txBody>
          <a:bodyPr/>
          <a:lstStyle/>
          <a:p>
            <a:fld id="{038B8636-430B-1F47-ACB3-CF99DC933950}" type="datetimeFigureOut">
              <a:rPr lang="fr-FR" smtClean="0"/>
              <a:t>18/01/2023</a:t>
            </a:fld>
            <a:endParaRPr lang="fr-FR"/>
          </a:p>
        </p:txBody>
      </p:sp>
      <p:sp>
        <p:nvSpPr>
          <p:cNvPr id="6" name="Espace réservé du pied de page 5">
            <a:extLst>
              <a:ext uri="{FF2B5EF4-FFF2-40B4-BE49-F238E27FC236}">
                <a16:creationId xmlns:a16="http://schemas.microsoft.com/office/drawing/2014/main" id="{761CCA50-09C8-5586-D80A-919BAF5AD57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84161C-EEF4-98EB-97E6-3D07B65A1B8A}"/>
              </a:ext>
            </a:extLst>
          </p:cNvPr>
          <p:cNvSpPr>
            <a:spLocks noGrp="1"/>
          </p:cNvSpPr>
          <p:nvPr>
            <p:ph type="sldNum" sz="quarter" idx="12"/>
          </p:nvPr>
        </p:nvSpPr>
        <p:spPr/>
        <p:txBody>
          <a:bodyPr/>
          <a:lstStyle/>
          <a:p>
            <a:fld id="{A10A3731-E0C7-244C-AA4D-4903473F50C1}" type="slidenum">
              <a:rPr lang="fr-FR" smtClean="0"/>
              <a:t>‹#›</a:t>
            </a:fld>
            <a:endParaRPr lang="fr-FR"/>
          </a:p>
        </p:txBody>
      </p:sp>
    </p:spTree>
    <p:extLst>
      <p:ext uri="{BB962C8B-B14F-4D97-AF65-F5344CB8AC3E}">
        <p14:creationId xmlns:p14="http://schemas.microsoft.com/office/powerpoint/2010/main" val="278240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34B2C02-82B1-B1BF-9FC4-45D593D3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118190-F306-8E87-6EE8-64583B79D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1B6D25B-4B45-1460-D9F1-BE63A0458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B8636-430B-1F47-ACB3-CF99DC933950}" type="datetimeFigureOut">
              <a:rPr lang="fr-FR" smtClean="0"/>
              <a:t>18/01/2023</a:t>
            </a:fld>
            <a:endParaRPr lang="fr-FR"/>
          </a:p>
        </p:txBody>
      </p:sp>
      <p:sp>
        <p:nvSpPr>
          <p:cNvPr id="5" name="Espace réservé du pied de page 4">
            <a:extLst>
              <a:ext uri="{FF2B5EF4-FFF2-40B4-BE49-F238E27FC236}">
                <a16:creationId xmlns:a16="http://schemas.microsoft.com/office/drawing/2014/main" id="{7849761D-439B-0091-D5D4-ED28EE612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09B8328-D406-CF18-8FC6-63AF0C97E1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A3731-E0C7-244C-AA4D-4903473F50C1}" type="slidenum">
              <a:rPr lang="fr-FR" smtClean="0"/>
              <a:t>‹#›</a:t>
            </a:fld>
            <a:endParaRPr lang="fr-FR"/>
          </a:p>
        </p:txBody>
      </p:sp>
    </p:spTree>
    <p:extLst>
      <p:ext uri="{BB962C8B-B14F-4D97-AF65-F5344CB8AC3E}">
        <p14:creationId xmlns:p14="http://schemas.microsoft.com/office/powerpoint/2010/main" val="3760471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civil-protection-humanitarian-aid.ec.europa.eu/" TargetMode="Externa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eueducationinmotion.vice.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93616F4E-43A1-320E-0280-E4832BAB2427}"/>
              </a:ext>
            </a:extLst>
          </p:cNvPr>
          <p:cNvPicPr>
            <a:picLocks noChangeAspect="1"/>
          </p:cNvPicPr>
          <p:nvPr/>
        </p:nvPicPr>
        <p:blipFill rotWithShape="1">
          <a:blip r:embed="rId2"/>
          <a:srcRect l="9201" t="11738" b="1165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4F2DBC9-3FB6-27B8-8066-4E8D39C36861}"/>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B0780A23-AC03-E279-D7B8-9A080A4CA73C}"/>
              </a:ext>
            </a:extLst>
          </p:cNvPr>
          <p:cNvPicPr>
            <a:picLocks noChangeAspect="1"/>
          </p:cNvPicPr>
          <p:nvPr/>
        </p:nvPicPr>
        <p:blipFill>
          <a:blip r:embed="rId3"/>
          <a:stretch>
            <a:fillRect/>
          </a:stretch>
        </p:blipFill>
        <p:spPr>
          <a:xfrm>
            <a:off x="6112030" y="2537541"/>
            <a:ext cx="6063937" cy="734669"/>
          </a:xfrm>
          <a:prstGeom prst="rect">
            <a:avLst/>
          </a:prstGeom>
        </p:spPr>
      </p:pic>
      <p:sp>
        <p:nvSpPr>
          <p:cNvPr id="8" name="ZoneTexte 7">
            <a:extLst>
              <a:ext uri="{FF2B5EF4-FFF2-40B4-BE49-F238E27FC236}">
                <a16:creationId xmlns:a16="http://schemas.microsoft.com/office/drawing/2014/main" id="{A83FC757-D03B-791C-098E-89056AC037DC}"/>
              </a:ext>
            </a:extLst>
          </p:cNvPr>
          <p:cNvSpPr txBox="1"/>
          <p:nvPr/>
        </p:nvSpPr>
        <p:spPr>
          <a:xfrm>
            <a:off x="6155404" y="4695773"/>
            <a:ext cx="6093500" cy="369332"/>
          </a:xfrm>
          <a:prstGeom prst="rect">
            <a:avLst/>
          </a:prstGeom>
          <a:noFill/>
        </p:spPr>
        <p:txBody>
          <a:bodyPr wrap="square">
            <a:spAutoFit/>
          </a:bodyPr>
          <a:lstStyle/>
          <a:p>
            <a:r>
              <a:rPr lang="da-DK" sz="1800">
                <a:solidFill>
                  <a:schemeClr val="bg1"/>
                </a:solidFill>
              </a:rPr>
              <a:t>Information til skoler og lærere </a:t>
            </a:r>
            <a:endParaRPr lang="en-GB" sz="1800">
              <a:solidFill>
                <a:schemeClr val="bg1"/>
              </a:solidFill>
            </a:endParaRPr>
          </a:p>
        </p:txBody>
      </p:sp>
      <p:sp>
        <p:nvSpPr>
          <p:cNvPr id="12" name="ZoneTexte 11">
            <a:extLst>
              <a:ext uri="{FF2B5EF4-FFF2-40B4-BE49-F238E27FC236}">
                <a16:creationId xmlns:a16="http://schemas.microsoft.com/office/drawing/2014/main" id="{4F0406A9-1EB6-36A4-839B-A7F371030C35}"/>
              </a:ext>
            </a:extLst>
          </p:cNvPr>
          <p:cNvSpPr txBox="1"/>
          <p:nvPr/>
        </p:nvSpPr>
        <p:spPr>
          <a:xfrm>
            <a:off x="6112030" y="3429000"/>
            <a:ext cx="5221991" cy="954107"/>
          </a:xfrm>
          <a:prstGeom prst="rect">
            <a:avLst/>
          </a:prstGeom>
          <a:noFill/>
        </p:spPr>
        <p:txBody>
          <a:bodyPr wrap="square" rtlCol="0">
            <a:spAutoFit/>
          </a:bodyPr>
          <a:lstStyle/>
          <a:p>
            <a:r>
              <a:rPr lang="da-DK" sz="2800" b="1">
                <a:solidFill>
                  <a:schemeClr val="bg1"/>
                </a:solidFill>
                <a:cs typeface="Arial" panose="020B0604020202020204" pitchFamily="34" charset="0"/>
              </a:rPr>
              <a:t>EU’s rolle i humænitære hjælpeoperationer </a:t>
            </a:r>
            <a:endParaRPr lang="fr-FR" sz="2800">
              <a:solidFill>
                <a:schemeClr val="bg1"/>
              </a:solidFill>
              <a:cs typeface="Arial" panose="020B0604020202020204" pitchFamily="34" charset="0"/>
            </a:endParaRPr>
          </a:p>
        </p:txBody>
      </p:sp>
      <p:pic>
        <p:nvPicPr>
          <p:cNvPr id="16" name="Image 15">
            <a:extLst>
              <a:ext uri="{FF2B5EF4-FFF2-40B4-BE49-F238E27FC236}">
                <a16:creationId xmlns:a16="http://schemas.microsoft.com/office/drawing/2014/main" id="{A9974A29-7912-7576-DA6D-B6778F979916}"/>
              </a:ext>
            </a:extLst>
          </p:cNvPr>
          <p:cNvPicPr>
            <a:picLocks noChangeAspect="1"/>
          </p:cNvPicPr>
          <p:nvPr/>
        </p:nvPicPr>
        <p:blipFill>
          <a:blip r:embed="rId4"/>
          <a:stretch>
            <a:fillRect/>
          </a:stretch>
        </p:blipFill>
        <p:spPr>
          <a:xfrm>
            <a:off x="11084031" y="332544"/>
            <a:ext cx="785913" cy="711065"/>
          </a:xfrm>
          <a:prstGeom prst="rect">
            <a:avLst/>
          </a:prstGeom>
        </p:spPr>
      </p:pic>
    </p:spTree>
    <p:extLst>
      <p:ext uri="{BB962C8B-B14F-4D97-AF65-F5344CB8AC3E}">
        <p14:creationId xmlns:p14="http://schemas.microsoft.com/office/powerpoint/2010/main" val="93891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268648" y="1581892"/>
            <a:ext cx="6712841"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000">
                <a:latin typeface="Calibri Light" panose="020F0302020204030204" pitchFamily="34" charset="0"/>
                <a:cs typeface="Calibri Light" panose="020F0302020204030204" pitchFamily="34" charset="0"/>
              </a:rPr>
            </a:br>
            <a:r>
              <a:rPr lang="da-DK" sz="2000">
                <a:latin typeface="Calibri Light" panose="020F0302020204030204" pitchFamily="34" charset="0"/>
                <a:cs typeface="Calibri Light" panose="020F0302020204030204" pitchFamily="34" charset="0"/>
              </a:rPr>
              <a:t>Del venligst informationsmaterialerne på jeres SoMe-kanaler eller i jeres nyhedsbreve og print plakaterne og hæng dem op. Du kan også fortælle eleverne om konkurrencen i klasselokalet.</a:t>
            </a:r>
          </a:p>
          <a:p>
            <a:endParaRPr lang="da-DK" sz="2000">
              <a:latin typeface="Calibri Light" panose="020F0302020204030204" pitchFamily="34" charset="0"/>
              <a:cs typeface="Calibri Light" panose="020F0302020204030204" pitchFamily="34" charset="0"/>
            </a:endParaRPr>
          </a:p>
          <a:p>
            <a:r>
              <a:rPr lang="da-DK" sz="2000">
                <a:latin typeface="Calibri Light" panose="020F0302020204030204" pitchFamily="34" charset="0"/>
                <a:cs typeface="Calibri Light" panose="020F0302020204030204" pitchFamily="34" charset="0"/>
              </a:rPr>
              <a:t>Tilpas endelig materialerne til dine behov. </a:t>
            </a:r>
          </a:p>
          <a:p>
            <a:endParaRPr lang="da-DK" sz="2000">
              <a:latin typeface="Calibri Light" panose="020F0302020204030204" pitchFamily="34" charset="0"/>
              <a:cs typeface="Calibri Light" panose="020F0302020204030204" pitchFamily="34" charset="0"/>
            </a:endParaRPr>
          </a:p>
          <a:p>
            <a:r>
              <a:rPr lang="da-DK" sz="2000">
                <a:latin typeface="Calibri Light" panose="020F0302020204030204" pitchFamily="34" charset="0"/>
                <a:cs typeface="Calibri Light" panose="020F0302020204030204" pitchFamily="34" charset="0"/>
              </a:rPr>
              <a:t> </a:t>
            </a:r>
          </a:p>
          <a:p>
            <a:pPr marL="342900" indent="-342900">
              <a:buFont typeface="Arial" panose="020B0604020202020204" pitchFamily="34" charset="0"/>
              <a:buChar char="•"/>
            </a:pPr>
            <a:r>
              <a:rPr lang="da-DK" sz="2000">
                <a:latin typeface="Calibri Light" panose="020F0302020204030204" pitchFamily="34" charset="0"/>
                <a:cs typeface="Calibri Light" panose="020F0302020204030204" pitchFamily="34" charset="0"/>
              </a:rPr>
              <a:t>Video-konkurrence banner (til brug i emails og på SoMe) </a:t>
            </a:r>
          </a:p>
          <a:p>
            <a:pPr marL="342900" indent="-342900">
              <a:buFont typeface="Arial" panose="020B0604020202020204" pitchFamily="34" charset="0"/>
              <a:buChar char="•"/>
            </a:pPr>
            <a:endParaRPr lang="da-DK" sz="200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a-DK" sz="2000">
                <a:latin typeface="Calibri Light" panose="020F0302020204030204" pitchFamily="34" charset="0"/>
                <a:cs typeface="Calibri Light" panose="020F0302020204030204" pitchFamily="34" charset="0"/>
              </a:rPr>
              <a:t>Video-konkurrence plakat (til at hænge op) </a:t>
            </a:r>
          </a:p>
          <a:p>
            <a:pPr marL="342900" indent="-342900">
              <a:buFont typeface="Arial" panose="020B0604020202020204" pitchFamily="34" charset="0"/>
              <a:buChar char="•"/>
            </a:pPr>
            <a:endParaRPr lang="da-DK" sz="200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da-DK" sz="2000">
                <a:latin typeface="Calibri Light" panose="020F0302020204030204" pitchFamily="34" charset="0"/>
                <a:cs typeface="Calibri Light" panose="020F0302020204030204" pitchFamily="34" charset="0"/>
              </a:rPr>
              <a:t>Copy-tekst og illustrationer  i tilpasningsparate kvadratiske og rektangulære ppt-formater, der klar til at blive brugt i SoMe-opslag </a:t>
            </a:r>
          </a:p>
          <a:p>
            <a:endParaRPr lang="da-DK" sz="2000">
              <a:latin typeface="Calibri Light" panose="020F0302020204030204" pitchFamily="34" charset="0"/>
              <a:cs typeface="Calibri Light" panose="020F0302020204030204" pitchFamily="34" charset="0"/>
            </a:endParaRPr>
          </a:p>
          <a:p>
            <a:r>
              <a:rPr lang="da-DK" sz="2000">
                <a:latin typeface="Calibri Light" panose="020F0302020204030204" pitchFamily="34" charset="0"/>
                <a:cs typeface="Calibri Light" panose="020F0302020204030204" pitchFamily="34" charset="0"/>
              </a:rPr>
              <a:t> </a:t>
            </a:r>
          </a:p>
          <a:p>
            <a:r>
              <a:rPr lang="da-DK" sz="2000">
                <a:latin typeface="Calibri Light" panose="020F0302020204030204" pitchFamily="34" charset="0"/>
                <a:cs typeface="Calibri Light" panose="020F0302020204030204" pitchFamily="34" charset="0"/>
              </a:rPr>
              <a:t>Disse kan downloaders fra væktøjskassen.</a:t>
            </a:r>
            <a:endParaRPr lang="en-GB" sz="2000">
              <a:latin typeface="Calibri Light" panose="020F0302020204030204" pitchFamily="34" charset="0"/>
              <a:cs typeface="Calibri Light" panose="020F030202020403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2"/>
            <a:ext cx="12236221" cy="1454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7579729"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500" b="1">
                <a:solidFill>
                  <a:srgbClr val="FFFFFF"/>
                </a:solidFill>
                <a:latin typeface="Calibri" panose="020F0502020204030204" pitchFamily="34" charset="0"/>
                <a:cs typeface="Calibri" panose="020F0502020204030204" pitchFamily="34" charset="0"/>
              </a:rPr>
              <a:t>7. Hjælp os med at sprede budskabet</a:t>
            </a:r>
            <a:endParaRPr lang="en-GB" sz="3500" b="1">
              <a:solidFill>
                <a:srgbClr val="FFFFFF"/>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1D2BDA95-EE4D-5F6C-99AE-261BCD781F5E}"/>
              </a:ext>
            </a:extLst>
          </p:cNvPr>
          <p:cNvPicPr>
            <a:picLocks noChangeAspect="1"/>
          </p:cNvPicPr>
          <p:nvPr/>
        </p:nvPicPr>
        <p:blipFill>
          <a:blip r:embed="rId2"/>
          <a:srcRect/>
          <a:stretch/>
        </p:blipFill>
        <p:spPr>
          <a:xfrm>
            <a:off x="8033415" y="0"/>
            <a:ext cx="3496825" cy="4946316"/>
          </a:xfrm>
          <a:prstGeom prst="rect">
            <a:avLst/>
          </a:prstGeom>
        </p:spPr>
      </p:pic>
      <p:pic>
        <p:nvPicPr>
          <p:cNvPr id="8" name="Image 7">
            <a:extLst>
              <a:ext uri="{FF2B5EF4-FFF2-40B4-BE49-F238E27FC236}">
                <a16:creationId xmlns:a16="http://schemas.microsoft.com/office/drawing/2014/main" id="{4F574BE5-2B51-5BF8-7857-F5B541FAEAE1}"/>
              </a:ext>
            </a:extLst>
          </p:cNvPr>
          <p:cNvPicPr>
            <a:picLocks noChangeAspect="1"/>
          </p:cNvPicPr>
          <p:nvPr/>
        </p:nvPicPr>
        <p:blipFill>
          <a:blip r:embed="rId3"/>
          <a:srcRect/>
          <a:stretch/>
        </p:blipFill>
        <p:spPr>
          <a:xfrm>
            <a:off x="6981489" y="5112542"/>
            <a:ext cx="4545269" cy="1171852"/>
          </a:xfrm>
          <a:prstGeom prst="rect">
            <a:avLst/>
          </a:prstGeom>
        </p:spPr>
      </p:pic>
    </p:spTree>
    <p:extLst>
      <p:ext uri="{BB962C8B-B14F-4D97-AF65-F5344CB8AC3E}">
        <p14:creationId xmlns:p14="http://schemas.microsoft.com/office/powerpoint/2010/main" val="3116270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624D64B-28CB-CCDC-225A-B4E03A7B641E}"/>
              </a:ext>
            </a:extLst>
          </p:cNvPr>
          <p:cNvPicPr>
            <a:picLocks noChangeAspect="1"/>
          </p:cNvPicPr>
          <p:nvPr/>
        </p:nvPicPr>
        <p:blipFill>
          <a:blip r:embed="rId2"/>
          <a:srcRect l="51" r="51"/>
          <a:stretch/>
        </p:blipFill>
        <p:spPr>
          <a:xfrm>
            <a:off x="0" y="0"/>
            <a:ext cx="12192000" cy="6858000"/>
          </a:xfrm>
          <a:prstGeom prst="rect">
            <a:avLst/>
          </a:prstGeom>
        </p:spPr>
      </p:pic>
      <p:sp>
        <p:nvSpPr>
          <p:cNvPr id="6" name="Rectangle 5">
            <a:extLst>
              <a:ext uri="{FF2B5EF4-FFF2-40B4-BE49-F238E27FC236}">
                <a16:creationId xmlns:a16="http://schemas.microsoft.com/office/drawing/2014/main" id="{1F69B62E-C687-5D8F-9E14-8D0195E9DFBA}"/>
              </a:ext>
            </a:extLst>
          </p:cNvPr>
          <p:cNvSpPr/>
          <p:nvPr/>
        </p:nvSpPr>
        <p:spPr>
          <a:xfrm>
            <a:off x="6095999" y="0"/>
            <a:ext cx="6096001" cy="6858000"/>
          </a:xfrm>
          <a:prstGeom prst="rect">
            <a:avLst/>
          </a:prstGeom>
          <a:solidFill>
            <a:schemeClr val="tx1">
              <a:alpha val="5336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6472987" y="843677"/>
            <a:ext cx="6096001" cy="60170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b="1">
                <a:solidFill>
                  <a:srgbClr val="FFFFFF"/>
                </a:solidFill>
                <a:latin typeface="Calibri" panose="020F0502020204030204" pitchFamily="34" charset="0"/>
                <a:cs typeface="Calibri" panose="020F0502020204030204" pitchFamily="34" charset="0"/>
              </a:rPr>
              <a:t>Mere information: </a:t>
            </a:r>
          </a:p>
          <a:p>
            <a:r>
              <a:rPr lang="en-GB" sz="3000" b="1">
                <a:solidFill>
                  <a:srgbClr val="FFFFFF"/>
                </a:solidFill>
                <a:latin typeface="Calibri" panose="020F0502020204030204" pitchFamily="34" charset="0"/>
                <a:cs typeface="Calibri" panose="020F0502020204030204" pitchFamily="34" charset="0"/>
              </a:rPr>
              <a:t> </a:t>
            </a:r>
          </a:p>
          <a:p>
            <a:r>
              <a:rPr lang="en-GB" sz="3000" b="1" err="1">
                <a:solidFill>
                  <a:srgbClr val="FFFFFF"/>
                </a:solidFill>
                <a:latin typeface="Calibri" panose="020F0502020204030204" pitchFamily="34" charset="0"/>
                <a:cs typeface="Calibri" panose="020F0502020204030204" pitchFamily="34" charset="0"/>
              </a:rPr>
              <a:t>Besøg</a:t>
            </a:r>
            <a:r>
              <a:rPr lang="en-GB" sz="3000" b="1">
                <a:solidFill>
                  <a:srgbClr val="FFFFFF"/>
                </a:solidFill>
                <a:latin typeface="Calibri" panose="020F0502020204030204" pitchFamily="34" charset="0"/>
                <a:cs typeface="Calibri" panose="020F0502020204030204" pitchFamily="34" charset="0"/>
              </a:rPr>
              <a:t> DG ECHO’s </a:t>
            </a:r>
            <a:r>
              <a:rPr lang="en-GB" sz="3000" b="1" err="1">
                <a:solidFill>
                  <a:srgbClr val="FFFFFF"/>
                </a:solidFill>
                <a:latin typeface="Calibri" panose="020F0502020204030204" pitchFamily="34" charset="0"/>
                <a:cs typeface="Calibri" panose="020F0502020204030204" pitchFamily="34" charset="0"/>
              </a:rPr>
              <a:t>hjemmeside</a:t>
            </a:r>
            <a:r>
              <a:rPr lang="en-GB" sz="3000" b="1">
                <a:solidFill>
                  <a:srgbClr val="FFFFFF"/>
                </a:solidFill>
                <a:latin typeface="Calibri" panose="020F0502020204030204" pitchFamily="34" charset="0"/>
                <a:cs typeface="Calibri" panose="020F0502020204030204" pitchFamily="34" charset="0"/>
              </a:rPr>
              <a:t>: </a:t>
            </a:r>
          </a:p>
          <a:p>
            <a:r>
              <a:rPr lang="en-GB" sz="3000" b="1">
                <a:solidFill>
                  <a:srgbClr val="FFFFFF"/>
                </a:solidFill>
                <a:latin typeface="Calibri" panose="020F0502020204030204" pitchFamily="34" charset="0"/>
                <a:cs typeface="Calibri" panose="020F0502020204030204" pitchFamily="34" charset="0"/>
                <a:hlinkClick r:id="rId3"/>
              </a:rPr>
              <a:t>https://civil-protection-humanitarian-aid.ec.europa.eu/</a:t>
            </a:r>
            <a:endParaRPr lang="en-GB" sz="3000" b="1">
              <a:solidFill>
                <a:srgbClr val="FFFFFF"/>
              </a:solidFill>
              <a:latin typeface="Calibri" panose="020F0502020204030204" pitchFamily="34" charset="0"/>
              <a:cs typeface="Calibri" panose="020F0502020204030204" pitchFamily="34" charset="0"/>
            </a:endParaRPr>
          </a:p>
          <a:p>
            <a:r>
              <a:rPr lang="en-GB" sz="3000" b="1">
                <a:solidFill>
                  <a:srgbClr val="FFFFFF"/>
                </a:solidFill>
                <a:latin typeface="Calibri" panose="020F0502020204030204" pitchFamily="34" charset="0"/>
                <a:cs typeface="Calibri" panose="020F0502020204030204" pitchFamily="34" charset="0"/>
              </a:rPr>
              <a:t>  </a:t>
            </a:r>
          </a:p>
          <a:p>
            <a:r>
              <a:rPr lang="en-GB" sz="3000" b="1" err="1">
                <a:solidFill>
                  <a:srgbClr val="FFFFFF"/>
                </a:solidFill>
                <a:latin typeface="Calibri" panose="020F0502020204030204" pitchFamily="34" charset="0"/>
                <a:cs typeface="Calibri" panose="020F0502020204030204" pitchFamily="34" charset="0"/>
              </a:rPr>
              <a:t>Følg</a:t>
            </a:r>
            <a:r>
              <a:rPr lang="en-GB" sz="3000" b="1">
                <a:solidFill>
                  <a:srgbClr val="FFFFFF"/>
                </a:solidFill>
                <a:latin typeface="Calibri" panose="020F0502020204030204" pitchFamily="34" charset="0"/>
                <a:cs typeface="Calibri" panose="020F0502020204030204" pitchFamily="34" charset="0"/>
              </a:rPr>
              <a:t> DG ECHO </a:t>
            </a:r>
            <a:r>
              <a:rPr lang="en-GB" sz="3000" b="1" err="1">
                <a:solidFill>
                  <a:srgbClr val="FFFFFF"/>
                </a:solidFill>
                <a:latin typeface="Calibri" panose="020F0502020204030204" pitchFamily="34" charset="0"/>
                <a:cs typeface="Calibri" panose="020F0502020204030204" pitchFamily="34" charset="0"/>
              </a:rPr>
              <a:t>på</a:t>
            </a:r>
            <a:r>
              <a:rPr lang="en-GB" sz="3000" b="1">
                <a:solidFill>
                  <a:srgbClr val="FFFFFF"/>
                </a:solidFill>
                <a:latin typeface="Calibri" panose="020F0502020204030204" pitchFamily="34" charset="0"/>
                <a:cs typeface="Calibri" panose="020F0502020204030204" pitchFamily="34" charset="0"/>
              </a:rPr>
              <a:t>:  </a:t>
            </a:r>
          </a:p>
          <a:p>
            <a:r>
              <a:rPr lang="en-GB" sz="3000" b="1">
                <a:solidFill>
                  <a:srgbClr val="FFFFFF"/>
                </a:solidFill>
                <a:latin typeface="Calibri" panose="020F0502020204030204" pitchFamily="34" charset="0"/>
                <a:cs typeface="Calibri" panose="020F0502020204030204" pitchFamily="34" charset="0"/>
              </a:rPr>
              <a:t> </a:t>
            </a:r>
          </a:p>
          <a:p>
            <a:r>
              <a:rPr lang="en-GB" sz="3000" b="1">
                <a:solidFill>
                  <a:srgbClr val="FFFFFF"/>
                </a:solidFill>
                <a:latin typeface="Calibri" panose="020F0502020204030204" pitchFamily="34" charset="0"/>
                <a:cs typeface="Calibri" panose="020F0502020204030204" pitchFamily="34" charset="0"/>
              </a:rPr>
              <a:t>Facebook @ec.humanitarian.aid   </a:t>
            </a:r>
          </a:p>
          <a:p>
            <a:r>
              <a:rPr lang="en-GB" sz="3000" b="1">
                <a:solidFill>
                  <a:srgbClr val="FFFFFF"/>
                </a:solidFill>
                <a:latin typeface="Calibri" panose="020F0502020204030204" pitchFamily="34" charset="0"/>
                <a:cs typeface="Calibri" panose="020F0502020204030204" pitchFamily="34" charset="0"/>
              </a:rPr>
              <a:t>Twitter @eu_echo   </a:t>
            </a:r>
          </a:p>
          <a:p>
            <a:r>
              <a:rPr lang="en-GB" sz="3000" b="1">
                <a:solidFill>
                  <a:srgbClr val="FFFFFF"/>
                </a:solidFill>
                <a:latin typeface="Calibri" panose="020F0502020204030204" pitchFamily="34" charset="0"/>
                <a:cs typeface="Calibri" panose="020F0502020204030204" pitchFamily="34" charset="0"/>
              </a:rPr>
              <a:t>Instagram: @eu_echo  </a:t>
            </a:r>
          </a:p>
          <a:p>
            <a:r>
              <a:rPr lang="en-GB" sz="3000" b="1">
                <a:solidFill>
                  <a:srgbClr val="FFFFFF"/>
                </a:solidFill>
                <a:latin typeface="Calibri" panose="020F0502020204030204" pitchFamily="34" charset="0"/>
                <a:cs typeface="Calibri" panose="020F0502020204030204" pitchFamily="34" charset="0"/>
              </a:rPr>
              <a:t>#EducationNoMatterWhat  </a:t>
            </a:r>
            <a:br>
              <a:rPr lang="en-GB" sz="2500">
                <a:solidFill>
                  <a:srgbClr val="FFFFFF"/>
                </a:solidFill>
                <a:latin typeface="Calibri" panose="020F0502020204030204" pitchFamily="34" charset="0"/>
                <a:cs typeface="Calibri" panose="020F0502020204030204" pitchFamily="34" charset="0"/>
              </a:rPr>
            </a:br>
            <a:endParaRPr lang="en-GB" sz="250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9720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BDA8DFCE-7F32-4DC5-5D6E-A51866DA4BAD}"/>
              </a:ext>
            </a:extLst>
          </p:cNvPr>
          <p:cNvPicPr>
            <a:picLocks noChangeAspect="1"/>
          </p:cNvPicPr>
          <p:nvPr/>
        </p:nvPicPr>
        <p:blipFill>
          <a:blip r:embed="rId2"/>
          <a:stretch>
            <a:fillRect/>
          </a:stretch>
        </p:blipFill>
        <p:spPr>
          <a:xfrm>
            <a:off x="657725" y="369578"/>
            <a:ext cx="11547191" cy="6488421"/>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0" y="0"/>
            <a:ext cx="12192000" cy="15482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717254"/>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err="1">
                <a:solidFill>
                  <a:srgbClr val="FFFFFF"/>
                </a:solidFill>
              </a:rPr>
              <a:t>Indhold</a:t>
            </a:r>
            <a:endParaRPr lang="en-GB" sz="4800"/>
          </a:p>
        </p:txBody>
      </p:sp>
      <p:sp>
        <p:nvSpPr>
          <p:cNvPr id="8" name="Rectangle 7">
            <a:extLst>
              <a:ext uri="{FF2B5EF4-FFF2-40B4-BE49-F238E27FC236}">
                <a16:creationId xmlns:a16="http://schemas.microsoft.com/office/drawing/2014/main" id="{783FB882-753D-411E-5684-490A80950908}"/>
              </a:ext>
            </a:extLst>
          </p:cNvPr>
          <p:cNvSpPr/>
          <p:nvPr/>
        </p:nvSpPr>
        <p:spPr>
          <a:xfrm>
            <a:off x="657726" y="1989221"/>
            <a:ext cx="5542352"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449ECD72-C6E2-1DE4-CE62-7A1C9E7E31FF}"/>
              </a:ext>
            </a:extLst>
          </p:cNvPr>
          <p:cNvSpPr/>
          <p:nvPr/>
        </p:nvSpPr>
        <p:spPr>
          <a:xfrm>
            <a:off x="657726" y="2630905"/>
            <a:ext cx="41067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DF30CC82-C5C0-3E38-3CB3-2D0775EB4BD1}"/>
              </a:ext>
            </a:extLst>
          </p:cNvPr>
          <p:cNvSpPr/>
          <p:nvPr/>
        </p:nvSpPr>
        <p:spPr>
          <a:xfrm>
            <a:off x="657726" y="3272589"/>
            <a:ext cx="4106779"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A53DC69-A09E-37F0-6D09-B0086E2720F2}"/>
              </a:ext>
            </a:extLst>
          </p:cNvPr>
          <p:cNvSpPr/>
          <p:nvPr/>
        </p:nvSpPr>
        <p:spPr>
          <a:xfrm>
            <a:off x="657726" y="3946357"/>
            <a:ext cx="9027812"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533C50AD-9156-49AA-8ED7-8E3165FE5102}"/>
              </a:ext>
            </a:extLst>
          </p:cNvPr>
          <p:cNvSpPr/>
          <p:nvPr/>
        </p:nvSpPr>
        <p:spPr>
          <a:xfrm>
            <a:off x="657726" y="4604083"/>
            <a:ext cx="6311786"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67F99604-E427-572F-7FAE-00D2CC60CAD0}"/>
              </a:ext>
            </a:extLst>
          </p:cNvPr>
          <p:cNvSpPr/>
          <p:nvPr/>
        </p:nvSpPr>
        <p:spPr>
          <a:xfrm>
            <a:off x="657726" y="5277852"/>
            <a:ext cx="6311786"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A6175D39-30BE-6CF5-92A0-CB89059C9E66}"/>
              </a:ext>
            </a:extLst>
          </p:cNvPr>
          <p:cNvSpPr/>
          <p:nvPr/>
        </p:nvSpPr>
        <p:spPr>
          <a:xfrm>
            <a:off x="657727" y="5919536"/>
            <a:ext cx="4908572" cy="3850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itle 4">
            <a:extLst>
              <a:ext uri="{FF2B5EF4-FFF2-40B4-BE49-F238E27FC236}">
                <a16:creationId xmlns:a16="http://schemas.microsoft.com/office/drawing/2014/main" id="{FA69BAD9-E04D-C5B8-1F7E-539754A075AE}"/>
              </a:ext>
            </a:extLst>
          </p:cNvPr>
          <p:cNvSpPr txBox="1">
            <a:spLocks/>
          </p:cNvSpPr>
          <p:nvPr/>
        </p:nvSpPr>
        <p:spPr>
          <a:xfrm>
            <a:off x="657724" y="1989221"/>
            <a:ext cx="9852609" cy="47074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400">
                <a:solidFill>
                  <a:schemeClr val="bg1"/>
                </a:solidFill>
              </a:rPr>
              <a:t>1. Uddannelse, uanset hvad: en invitation</a:t>
            </a:r>
            <a:br>
              <a:rPr lang="en-GB" sz="2400">
                <a:solidFill>
                  <a:schemeClr val="bg1"/>
                </a:solidFill>
              </a:rPr>
            </a:br>
            <a:br>
              <a:rPr lang="en-GB" sz="2400">
                <a:solidFill>
                  <a:schemeClr val="bg1"/>
                </a:solidFill>
              </a:rPr>
            </a:br>
            <a:r>
              <a:rPr lang="da-DK" sz="2400">
                <a:solidFill>
                  <a:schemeClr val="bg1"/>
                </a:solidFill>
              </a:rPr>
              <a:t>2. Hvad går kampagnen ud på? </a:t>
            </a:r>
            <a:br>
              <a:rPr lang="en-GB" sz="2400">
                <a:solidFill>
                  <a:schemeClr val="bg1"/>
                </a:solidFill>
              </a:rPr>
            </a:br>
            <a:br>
              <a:rPr lang="en-GB" sz="2400">
                <a:solidFill>
                  <a:schemeClr val="bg1"/>
                </a:solidFill>
              </a:rPr>
            </a:br>
            <a:r>
              <a:rPr lang="da-DK" sz="2400">
                <a:solidFill>
                  <a:schemeClr val="bg1"/>
                </a:solidFill>
              </a:rPr>
              <a:t>3. Hvem står bag kampagnen? </a:t>
            </a:r>
            <a:br>
              <a:rPr lang="en-GB" sz="2400">
                <a:solidFill>
                  <a:schemeClr val="bg1"/>
                </a:solidFill>
              </a:rPr>
            </a:br>
            <a:br>
              <a:rPr lang="en-GB" sz="2400">
                <a:solidFill>
                  <a:schemeClr val="bg1"/>
                </a:solidFill>
              </a:rPr>
            </a:br>
            <a:r>
              <a:rPr lang="en-GB" sz="2400">
                <a:solidFill>
                  <a:schemeClr val="bg1"/>
                </a:solidFill>
              </a:rPr>
              <a:t>4. </a:t>
            </a:r>
            <a:r>
              <a:rPr lang="en-GB" sz="2400" err="1">
                <a:solidFill>
                  <a:schemeClr val="bg1"/>
                </a:solidFill>
              </a:rPr>
              <a:t>Hvordan</a:t>
            </a:r>
            <a:r>
              <a:rPr lang="en-GB" sz="2400">
                <a:solidFill>
                  <a:schemeClr val="bg1"/>
                </a:solidFill>
              </a:rPr>
              <a:t> </a:t>
            </a:r>
            <a:r>
              <a:rPr lang="en-GB" sz="2400" err="1">
                <a:solidFill>
                  <a:schemeClr val="bg1"/>
                </a:solidFill>
              </a:rPr>
              <a:t>støtter</a:t>
            </a:r>
            <a:r>
              <a:rPr lang="en-GB" sz="2400">
                <a:solidFill>
                  <a:schemeClr val="bg1"/>
                </a:solidFill>
              </a:rPr>
              <a:t> EU </a:t>
            </a:r>
            <a:r>
              <a:rPr lang="en-GB" sz="2400" err="1">
                <a:solidFill>
                  <a:schemeClr val="bg1"/>
                </a:solidFill>
              </a:rPr>
              <a:t>uddannelse</a:t>
            </a:r>
            <a:r>
              <a:rPr lang="en-GB" sz="2400">
                <a:solidFill>
                  <a:schemeClr val="bg1"/>
                </a:solidFill>
              </a:rPr>
              <a:t> i </a:t>
            </a:r>
            <a:r>
              <a:rPr lang="en-GB" sz="2400" err="1">
                <a:solidFill>
                  <a:schemeClr val="bg1"/>
                </a:solidFill>
              </a:rPr>
              <a:t>forbindelse</a:t>
            </a:r>
            <a:r>
              <a:rPr lang="en-GB" sz="2400">
                <a:solidFill>
                  <a:schemeClr val="bg1"/>
                </a:solidFill>
              </a:rPr>
              <a:t> med </a:t>
            </a:r>
            <a:r>
              <a:rPr lang="en-GB" sz="2400" err="1">
                <a:solidFill>
                  <a:schemeClr val="bg1"/>
                </a:solidFill>
              </a:rPr>
              <a:t>humanitær</a:t>
            </a:r>
            <a:r>
              <a:rPr lang="en-GB" sz="2400">
                <a:solidFill>
                  <a:schemeClr val="bg1"/>
                </a:solidFill>
              </a:rPr>
              <a:t> </a:t>
            </a:r>
            <a:r>
              <a:rPr lang="en-GB" sz="2400" err="1">
                <a:solidFill>
                  <a:schemeClr val="bg1"/>
                </a:solidFill>
              </a:rPr>
              <a:t>bistand</a:t>
            </a:r>
            <a:r>
              <a:rPr lang="en-GB" sz="2400">
                <a:solidFill>
                  <a:schemeClr val="bg1"/>
                </a:solidFill>
              </a:rPr>
              <a:t>? </a:t>
            </a:r>
            <a:br>
              <a:rPr lang="en-GB" sz="2400">
                <a:solidFill>
                  <a:schemeClr val="bg1"/>
                </a:solidFill>
              </a:rPr>
            </a:br>
            <a:br>
              <a:rPr lang="en-GB" sz="2400">
                <a:solidFill>
                  <a:schemeClr val="bg1"/>
                </a:solidFill>
              </a:rPr>
            </a:br>
            <a:r>
              <a:rPr lang="da-DK" sz="2400">
                <a:solidFill>
                  <a:schemeClr val="bg1"/>
                </a:solidFill>
              </a:rPr>
              <a:t>5. Hvordan kan lærere deltage i kampagnen?</a:t>
            </a:r>
            <a:br>
              <a:rPr lang="en-GB" sz="2400">
                <a:solidFill>
                  <a:schemeClr val="bg1"/>
                </a:solidFill>
              </a:rPr>
            </a:br>
            <a:br>
              <a:rPr lang="en-GB" sz="2400">
                <a:solidFill>
                  <a:schemeClr val="bg1"/>
                </a:solidFill>
              </a:rPr>
            </a:br>
            <a:r>
              <a:rPr lang="en-GB" sz="2400">
                <a:solidFill>
                  <a:schemeClr val="bg1"/>
                </a:solidFill>
              </a:rPr>
              <a:t>6. </a:t>
            </a:r>
            <a:r>
              <a:rPr lang="en-GB" sz="2400" err="1">
                <a:solidFill>
                  <a:schemeClr val="bg1"/>
                </a:solidFill>
              </a:rPr>
              <a:t>Hvordan</a:t>
            </a:r>
            <a:r>
              <a:rPr lang="en-GB" sz="2400">
                <a:solidFill>
                  <a:schemeClr val="bg1"/>
                </a:solidFill>
              </a:rPr>
              <a:t> </a:t>
            </a:r>
            <a:r>
              <a:rPr lang="en-GB" sz="2400" err="1">
                <a:solidFill>
                  <a:schemeClr val="bg1"/>
                </a:solidFill>
              </a:rPr>
              <a:t>kan</a:t>
            </a:r>
            <a:r>
              <a:rPr lang="en-GB" sz="2400">
                <a:solidFill>
                  <a:schemeClr val="bg1"/>
                </a:solidFill>
              </a:rPr>
              <a:t> </a:t>
            </a:r>
            <a:r>
              <a:rPr lang="en-GB" sz="2400" err="1">
                <a:solidFill>
                  <a:schemeClr val="bg1"/>
                </a:solidFill>
              </a:rPr>
              <a:t>studerende</a:t>
            </a:r>
            <a:r>
              <a:rPr lang="en-GB" sz="2400">
                <a:solidFill>
                  <a:schemeClr val="bg1"/>
                </a:solidFill>
              </a:rPr>
              <a:t> </a:t>
            </a:r>
            <a:r>
              <a:rPr lang="en-GB" sz="2400" err="1">
                <a:solidFill>
                  <a:schemeClr val="bg1"/>
                </a:solidFill>
              </a:rPr>
              <a:t>deltage</a:t>
            </a:r>
            <a:r>
              <a:rPr lang="en-GB" sz="2400">
                <a:solidFill>
                  <a:schemeClr val="bg1"/>
                </a:solidFill>
              </a:rPr>
              <a:t> I </a:t>
            </a:r>
            <a:r>
              <a:rPr lang="en-GB" sz="2400" err="1">
                <a:solidFill>
                  <a:schemeClr val="bg1"/>
                </a:solidFill>
              </a:rPr>
              <a:t>kampagnen</a:t>
            </a:r>
            <a:r>
              <a:rPr lang="en-GB" sz="2400">
                <a:solidFill>
                  <a:schemeClr val="bg1"/>
                </a:solidFill>
              </a:rPr>
              <a:t>?</a:t>
            </a:r>
            <a:br>
              <a:rPr lang="en-GB" sz="2400">
                <a:solidFill>
                  <a:schemeClr val="bg1"/>
                </a:solidFill>
              </a:rPr>
            </a:br>
            <a:br>
              <a:rPr lang="en-GB" sz="2400">
                <a:solidFill>
                  <a:schemeClr val="bg1"/>
                </a:solidFill>
              </a:rPr>
            </a:br>
            <a:r>
              <a:rPr lang="da-DK" sz="2400">
                <a:solidFill>
                  <a:schemeClr val="bg1"/>
                </a:solidFill>
              </a:rPr>
              <a:t>7. Hjælp os med at sprede budskabet</a:t>
            </a:r>
            <a:br>
              <a:rPr lang="en-GB">
                <a:solidFill>
                  <a:schemeClr val="bg1"/>
                </a:solidFill>
              </a:rPr>
            </a:br>
            <a:endParaRPr lang="en-GB">
              <a:solidFill>
                <a:schemeClr val="bg1"/>
              </a:solidFill>
            </a:endParaRPr>
          </a:p>
        </p:txBody>
      </p:sp>
    </p:spTree>
    <p:extLst>
      <p:ext uri="{BB962C8B-B14F-4D97-AF65-F5344CB8AC3E}">
        <p14:creationId xmlns:p14="http://schemas.microsoft.com/office/powerpoint/2010/main" val="1184158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11" y="0"/>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0" y="1"/>
            <a:ext cx="4110882" cy="23014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500" b="1">
                <a:solidFill>
                  <a:srgbClr val="FFFFFF"/>
                </a:solidFill>
                <a:latin typeface="Calibri" panose="020F0502020204030204" pitchFamily="34" charset="0"/>
                <a:cs typeface="Calibri" panose="020F0502020204030204" pitchFamily="34" charset="0"/>
              </a:rPr>
              <a:t>1. ”Uddannelse, uanset hvad”: en invitation</a:t>
            </a:r>
            <a:endParaRPr lang="en-GB" sz="3500" b="1">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348466" y="1818599"/>
            <a:ext cx="772427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rtl="0" fontAlgn="base"/>
            <a:r>
              <a:rPr lang="da-DK" sz="2000"/>
              <a:t>EU rækker ud til studerende I et forsøg på bedre at forstå effekten og vigtigheden af udannelse i forbindelse med kriser </a:t>
            </a:r>
          </a:p>
          <a:p>
            <a:pPr algn="l" rtl="0" fontAlgn="base"/>
            <a:endParaRPr lang="da-DK" sz="900" b="0" i="0">
              <a:solidFill>
                <a:srgbClr val="000000"/>
              </a:solidFill>
              <a:effectLst/>
              <a:latin typeface="Segoe UI" panose="020B0502040204020203" pitchFamily="34" charset="0"/>
            </a:endParaRPr>
          </a:p>
          <a:p>
            <a:pPr fontAlgn="base"/>
            <a:r>
              <a:rPr lang="da-DK" sz="2000"/>
              <a:t>Som undervisere i medie- og filmfag og journalistik er I i en unik position til at </a:t>
            </a:r>
          </a:p>
          <a:p>
            <a:pPr algn="l" rtl="0" fontAlgn="base"/>
            <a:endParaRPr lang="da-DK" sz="900" b="0" i="0">
              <a:solidFill>
                <a:srgbClr val="000000"/>
              </a:solidFill>
              <a:effectLst/>
              <a:latin typeface="Segoe UI" panose="020B0502040204020203" pitchFamily="34" charset="0"/>
            </a:endParaRPr>
          </a:p>
          <a:p>
            <a:pPr marL="342900" indent="-342900" fontAlgn="base">
              <a:buFont typeface="Arial" panose="020B0604020202020204" pitchFamily="34" charset="0"/>
              <a:buChar char="•"/>
            </a:pPr>
            <a:r>
              <a:rPr lang="da-DK" sz="2000"/>
              <a:t>Undervise studerende og hjælpe dem med at reflektere over vigtigheden af - og den positive effect af – undervisning af unge, der befinder sig I en krisesituation. </a:t>
            </a:r>
          </a:p>
          <a:p>
            <a:pPr fontAlgn="base"/>
            <a:endParaRPr lang="da-DK" sz="2000"/>
          </a:p>
          <a:p>
            <a:pPr marL="342900" indent="-342900" fontAlgn="base">
              <a:buFont typeface="Arial" panose="020B0604020202020204" pitchFamily="34" charset="0"/>
              <a:buChar char="•"/>
            </a:pPr>
            <a:r>
              <a:rPr lang="da-DK" sz="2000"/>
              <a:t>Opmuntre unge til at bruge deres creative evner og udtrykker deres holdninger.</a:t>
            </a:r>
          </a:p>
          <a:p>
            <a:br>
              <a:rPr lang="en-GB" sz="1800">
                <a:latin typeface="+mn-lt"/>
                <a:cs typeface="Arial" panose="020B0604020202020204" pitchFamily="34" charset="0"/>
              </a:rPr>
            </a:br>
            <a:br>
              <a:rPr lang="en-GB" sz="1800">
                <a:latin typeface="+mn-lt"/>
                <a:cs typeface="Arial" panose="020B0604020202020204" pitchFamily="34" charset="0"/>
              </a:rPr>
            </a:br>
            <a:br>
              <a:rPr lang="en-GB" sz="1800">
                <a:latin typeface="+mn-lt"/>
                <a:cs typeface="Arial" panose="020B0604020202020204" pitchFamily="34" charset="0"/>
              </a:rPr>
            </a:br>
            <a:endParaRPr lang="en-GB" sz="1800">
              <a:latin typeface="+mn-lt"/>
              <a:cs typeface="Arial" panose="020B0604020202020204" pitchFamily="34" charset="0"/>
            </a:endParaRPr>
          </a:p>
        </p:txBody>
      </p:sp>
      <p:sp>
        <p:nvSpPr>
          <p:cNvPr id="7" name="Rectangle 6">
            <a:extLst>
              <a:ext uri="{FF2B5EF4-FFF2-40B4-BE49-F238E27FC236}">
                <a16:creationId xmlns:a16="http://schemas.microsoft.com/office/drawing/2014/main" id="{5FCEE3B2-CA1B-F1EA-B094-8C5C7044DA0C}"/>
              </a:ext>
            </a:extLst>
          </p:cNvPr>
          <p:cNvSpPr/>
          <p:nvPr/>
        </p:nvSpPr>
        <p:spPr>
          <a:xfrm>
            <a:off x="4403725" y="5545155"/>
            <a:ext cx="5277854" cy="3693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CFEF13BE-FFD7-0979-59A3-7F43748B9931}"/>
              </a:ext>
            </a:extLst>
          </p:cNvPr>
          <p:cNvSpPr txBox="1"/>
          <p:nvPr/>
        </p:nvSpPr>
        <p:spPr>
          <a:xfrm>
            <a:off x="4409566" y="5617075"/>
            <a:ext cx="5272013" cy="369332"/>
          </a:xfrm>
          <a:prstGeom prst="rect">
            <a:avLst/>
          </a:prstGeom>
          <a:noFill/>
        </p:spPr>
        <p:txBody>
          <a:bodyPr wrap="square">
            <a:spAutoFit/>
          </a:bodyPr>
          <a:lstStyle/>
          <a:p>
            <a:pPr fontAlgn="base">
              <a:lnSpc>
                <a:spcPct val="90000"/>
              </a:lnSpc>
              <a:spcBef>
                <a:spcPct val="0"/>
              </a:spcBef>
            </a:pPr>
            <a:r>
              <a:rPr lang="en-US" sz="2000" b="1" err="1">
                <a:latin typeface="+mj-lt"/>
                <a:ea typeface="+mj-ea"/>
                <a:cs typeface="+mj-cs"/>
              </a:rPr>
              <a:t>Ønsker</a:t>
            </a:r>
            <a:r>
              <a:rPr lang="en-US" sz="2000" b="1">
                <a:latin typeface="+mj-lt"/>
                <a:ea typeface="+mj-ea"/>
                <a:cs typeface="+mj-cs"/>
              </a:rPr>
              <a:t> I at vide mere om, </a:t>
            </a:r>
            <a:r>
              <a:rPr lang="en-US" sz="2000" b="1" err="1">
                <a:latin typeface="+mj-lt"/>
                <a:ea typeface="+mj-ea"/>
                <a:cs typeface="+mj-cs"/>
              </a:rPr>
              <a:t>hvordan</a:t>
            </a:r>
            <a:r>
              <a:rPr lang="en-US" sz="2000" b="1">
                <a:latin typeface="+mj-lt"/>
                <a:ea typeface="+mj-ea"/>
                <a:cs typeface="+mj-cs"/>
              </a:rPr>
              <a:t>? </a:t>
            </a:r>
            <a:r>
              <a:rPr lang="en-US" sz="2000" b="1" err="1">
                <a:latin typeface="+mj-lt"/>
                <a:ea typeface="+mj-ea"/>
                <a:cs typeface="+mj-cs"/>
              </a:rPr>
              <a:t>Læs</a:t>
            </a:r>
            <a:r>
              <a:rPr lang="en-US" sz="2000" b="1">
                <a:latin typeface="+mj-lt"/>
                <a:ea typeface="+mj-ea"/>
                <a:cs typeface="+mj-cs"/>
              </a:rPr>
              <a:t> </a:t>
            </a:r>
            <a:r>
              <a:rPr lang="en-US" sz="2000" b="1" err="1">
                <a:latin typeface="+mj-lt"/>
                <a:ea typeface="+mj-ea"/>
                <a:cs typeface="+mj-cs"/>
              </a:rPr>
              <a:t>videre</a:t>
            </a:r>
            <a:endParaRPr lang="fr-FR" sz="2000" b="1">
              <a:latin typeface="+mj-lt"/>
              <a:ea typeface="+mj-ea"/>
              <a:cs typeface="+mj-cs"/>
            </a:endParaRPr>
          </a:p>
        </p:txBody>
      </p:sp>
    </p:spTree>
    <p:extLst>
      <p:ext uri="{BB962C8B-B14F-4D97-AF65-F5344CB8AC3E}">
        <p14:creationId xmlns:p14="http://schemas.microsoft.com/office/powerpoint/2010/main" val="1904366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6C90CB03-8579-56BB-2BA0-447D3EF89AF6}"/>
              </a:ext>
            </a:extLst>
          </p:cNvPr>
          <p:cNvPicPr>
            <a:picLocks noChangeAspect="1"/>
          </p:cNvPicPr>
          <p:nvPr/>
        </p:nvPicPr>
        <p:blipFill rotWithShape="1">
          <a:blip r:embed="rId2"/>
          <a:srcRect b="5756"/>
          <a:stretch/>
        </p:blipFill>
        <p:spPr>
          <a:xfrm>
            <a:off x="-44221" y="1"/>
            <a:ext cx="4110881" cy="6858000"/>
          </a:xfrm>
          <a:prstGeom prst="rect">
            <a:avLst/>
          </a:prstGeom>
        </p:spPr>
      </p:pic>
      <p:sp>
        <p:nvSpPr>
          <p:cNvPr id="4" name="Rectangle 3">
            <a:extLst>
              <a:ext uri="{FF2B5EF4-FFF2-40B4-BE49-F238E27FC236}">
                <a16:creationId xmlns:a16="http://schemas.microsoft.com/office/drawing/2014/main" id="{0BD7D2A6-4FA3-8CE8-19D9-4FC11B3F5FC2}"/>
              </a:ext>
            </a:extLst>
          </p:cNvPr>
          <p:cNvSpPr/>
          <p:nvPr/>
        </p:nvSpPr>
        <p:spPr>
          <a:xfrm>
            <a:off x="-44221" y="1"/>
            <a:ext cx="4110891" cy="189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545421" y="184808"/>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500" b="1">
                <a:solidFill>
                  <a:srgbClr val="FFFFFF"/>
                </a:solidFill>
                <a:latin typeface="Calibri" panose="020F0502020204030204" pitchFamily="34" charset="0"/>
                <a:cs typeface="Calibri" panose="020F0502020204030204" pitchFamily="34" charset="0"/>
              </a:rPr>
              <a:t>2. Hvad går kampagnen ud på?</a:t>
            </a:r>
            <a:endParaRPr lang="en-GB" sz="3500" b="1">
              <a:solidFill>
                <a:srgbClr val="FFFFFF"/>
              </a:solidFill>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311269" y="745448"/>
            <a:ext cx="7242843" cy="2852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l" rtl="0" fontAlgn="base">
              <a:buFont typeface="Arial" panose="020B0604020202020204" pitchFamily="34" charset="0"/>
              <a:buChar char="•"/>
            </a:pPr>
            <a:r>
              <a:rPr lang="da-DK" sz="2000"/>
              <a:t>”Uddannelse, uanset hvad” er et initiativ fra Generaldirektoratet for Humanitær Bistand og Civilbeskyttelse (DG ECHO) </a:t>
            </a:r>
          </a:p>
          <a:p>
            <a:pPr marL="285750" indent="-285750" algn="l" rtl="0" fontAlgn="base">
              <a:buFont typeface="Arial" panose="020B0604020202020204" pitchFamily="34" charset="0"/>
              <a:buChar char="•"/>
            </a:pPr>
            <a:endParaRPr lang="da-DK" sz="2000"/>
          </a:p>
          <a:p>
            <a:pPr marL="285750" indent="-285750" algn="l" rtl="0" fontAlgn="base">
              <a:buFont typeface="Arial" panose="020B0604020202020204" pitchFamily="34" charset="0"/>
              <a:buChar char="•"/>
            </a:pPr>
            <a:r>
              <a:rPr lang="da-DK" sz="2000"/>
              <a:t>Uddannelse er en fundamental rettighed og en nødvendighed for børn. Humanitære kriser rundt om i verden truer med at afbrude undervisning for børn og unge. Det er uacceptabelt. Det er afgørende at gøre en indsats for at give dem en lysere fremtid, udløse deres fulde potentiale og udstyre dem med de færdigheder og den beskyttelse, de har brug for, for at genskabe en følelse af normalitet og sikkerhed. Uddannelse må ikke blive afbrudt, uanset hvor alvorlig en krise er. Uddannelse er det, der driver forandring fremad – det er kraftfuldt og nødvendigt. Uddannelse bør altid være mulig, uanset hvad. Derfor investerer EU i undervisning rundt omkring i verden, hvor der er krisesituationer. </a:t>
            </a:r>
          </a:p>
          <a:p>
            <a:pPr marL="285750" indent="-285750" algn="l" rtl="0" fontAlgn="base">
              <a:buFont typeface="Arial" panose="020B0604020202020204" pitchFamily="34" charset="0"/>
              <a:buChar char="•"/>
            </a:pPr>
            <a:endParaRPr lang="da-DK" sz="2000"/>
          </a:p>
          <a:p>
            <a:pPr marL="285750" indent="-285750" algn="l" rtl="0" fontAlgn="base">
              <a:buFont typeface="Arial" panose="020B0604020202020204" pitchFamily="34" charset="0"/>
              <a:buChar char="•"/>
            </a:pPr>
            <a:r>
              <a:rPr lang="da-DK" sz="2000"/>
              <a:t>Denne kampagne har til formål at hjælpe studerende i alderen 16 til 30 år til at få en bedre forståelse for – og til at reflektere over – den betydning, som de EU-finansierede undervisningsprojekter har for unge mennesker i områder, ramt af humanitære kriser. Det gøres gennem dokumentarer i både kort og lang form samt en dokumentarvideo pitch konkurrence. </a:t>
            </a:r>
          </a:p>
          <a:p>
            <a:br>
              <a:rPr lang="en-US" sz="1800"/>
            </a:br>
            <a:endParaRPr lang="en-GB" sz="1800">
              <a:latin typeface="+mn-lt"/>
              <a:cs typeface="Arial" panose="020B0604020202020204" pitchFamily="34" charset="0"/>
            </a:endParaRPr>
          </a:p>
        </p:txBody>
      </p:sp>
    </p:spTree>
    <p:extLst>
      <p:ext uri="{BB962C8B-B14F-4D97-AF65-F5344CB8AC3E}">
        <p14:creationId xmlns:p14="http://schemas.microsoft.com/office/powerpoint/2010/main" val="2374205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D7D2A6-4FA3-8CE8-19D9-4FC11B3F5FC2}"/>
              </a:ext>
            </a:extLst>
          </p:cNvPr>
          <p:cNvSpPr/>
          <p:nvPr/>
        </p:nvSpPr>
        <p:spPr>
          <a:xfrm>
            <a:off x="0" y="0"/>
            <a:ext cx="12192000" cy="11708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Box 1">
            <a:extLst>
              <a:ext uri="{FF2B5EF4-FFF2-40B4-BE49-F238E27FC236}">
                <a16:creationId xmlns:a16="http://schemas.microsoft.com/office/drawing/2014/main" id="{E7D19B0D-5442-7845-3AB1-AFDC8C1FD176}"/>
              </a:ext>
            </a:extLst>
          </p:cNvPr>
          <p:cNvSpPr txBox="1"/>
          <p:nvPr/>
        </p:nvSpPr>
        <p:spPr>
          <a:xfrm>
            <a:off x="657727" y="576528"/>
            <a:ext cx="11133220"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500" b="1">
                <a:solidFill>
                  <a:srgbClr val="FFFFFF"/>
                </a:solidFill>
                <a:latin typeface="Calibri" panose="020F0502020204030204" pitchFamily="34" charset="0"/>
                <a:cs typeface="Calibri" panose="020F0502020204030204" pitchFamily="34" charset="0"/>
              </a:rPr>
              <a:t>3. Hvem står bag kampagnen?</a:t>
            </a:r>
            <a:endParaRPr lang="en-GB" sz="3500" b="1">
              <a:latin typeface="Calibri" panose="020F0502020204030204" pitchFamily="34" charset="0"/>
              <a:cs typeface="Calibri" panose="020F0502020204030204" pitchFamily="34" charset="0"/>
            </a:endParaRP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657727" y="1764631"/>
            <a:ext cx="7315395" cy="28554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da-DK" sz="2000" b="1"/>
              <a:t>DG ECHO </a:t>
            </a:r>
            <a:r>
              <a:rPr lang="da-DK" sz="2000"/>
              <a:t>er en af Europa-Kommisionens sepcialiserede afdelinger.  </a:t>
            </a:r>
          </a:p>
          <a:p>
            <a:pPr marL="342900" indent="-342900">
              <a:buFont typeface="Arial" panose="020B0604020202020204" pitchFamily="34" charset="0"/>
              <a:buChar char="•"/>
            </a:pPr>
            <a:endParaRPr lang="da-DK" sz="2000"/>
          </a:p>
          <a:p>
            <a:pPr marL="342900" indent="-342900">
              <a:buFont typeface="Arial" panose="020B0604020202020204" pitchFamily="34" charset="0"/>
              <a:buChar char="•"/>
            </a:pPr>
            <a:r>
              <a:rPr lang="da-DK" sz="2000"/>
              <a:t>Så snart der er en katastrofe eller en anden humanitær nødsituation, sørger DG ECHO for hjælp til de berørte lande og deres indbyggere. </a:t>
            </a:r>
          </a:p>
          <a:p>
            <a:r>
              <a:rPr lang="da-DK" sz="2000"/>
              <a:t> </a:t>
            </a:r>
          </a:p>
          <a:p>
            <a:pPr marL="342900" indent="-342900">
              <a:buFont typeface="Arial" panose="020B0604020202020204" pitchFamily="34" charset="0"/>
              <a:buChar char="•"/>
            </a:pPr>
            <a:r>
              <a:rPr lang="da-DK" sz="2000"/>
              <a:t>DG ECHO har hjulpet mennesker I nød siden 1992. Med et årligt budget på over én milliard euro er EU en af de største donorer af humanitær bistand i verden. </a:t>
            </a:r>
          </a:p>
          <a:p>
            <a:pPr marL="342900" indent="-342900">
              <a:buFont typeface="Arial" panose="020B0604020202020204" pitchFamily="34" charset="0"/>
              <a:buChar char="•"/>
            </a:pPr>
            <a:endParaRPr lang="da-DK" sz="2000"/>
          </a:p>
          <a:p>
            <a:pPr marL="342900" indent="-342900">
              <a:buFont typeface="Arial" panose="020B0604020202020204" pitchFamily="34" charset="0"/>
              <a:buChar char="•"/>
            </a:pPr>
            <a:r>
              <a:rPr lang="da-DK" sz="2000"/>
              <a:t>DG ECHO har lanceret kampagnen #EducationNoMatterWhat i 2022-2023 for at skabe opmærksomhed omkring, hvad EU gør for at sikre, at undervisning fortsætter I humanitære krisesammenhænge.</a:t>
            </a:r>
            <a:endParaRPr lang="en-GB" sz="2000">
              <a:latin typeface="+mn-lt"/>
              <a:cs typeface="Arial" panose="020B0604020202020204" pitchFamily="34" charset="0"/>
            </a:endParaRPr>
          </a:p>
        </p:txBody>
      </p:sp>
      <p:pic>
        <p:nvPicPr>
          <p:cNvPr id="3" name="Image 2">
            <a:extLst>
              <a:ext uri="{FF2B5EF4-FFF2-40B4-BE49-F238E27FC236}">
                <a16:creationId xmlns:a16="http://schemas.microsoft.com/office/drawing/2014/main" id="{755B0A4C-F158-2C9E-6156-C61BBEE47731}"/>
              </a:ext>
            </a:extLst>
          </p:cNvPr>
          <p:cNvPicPr>
            <a:picLocks noChangeAspect="1"/>
          </p:cNvPicPr>
          <p:nvPr/>
        </p:nvPicPr>
        <p:blipFill rotWithShape="1">
          <a:blip r:embed="rId2"/>
          <a:srcRect t="21490"/>
          <a:stretch/>
        </p:blipFill>
        <p:spPr>
          <a:xfrm>
            <a:off x="8384672" y="0"/>
            <a:ext cx="3807327" cy="2241855"/>
          </a:xfrm>
          <a:prstGeom prst="rect">
            <a:avLst/>
          </a:prstGeom>
        </p:spPr>
      </p:pic>
      <p:pic>
        <p:nvPicPr>
          <p:cNvPr id="7" name="Image 6">
            <a:extLst>
              <a:ext uri="{FF2B5EF4-FFF2-40B4-BE49-F238E27FC236}">
                <a16:creationId xmlns:a16="http://schemas.microsoft.com/office/drawing/2014/main" id="{75FF96C2-E0BD-9AAE-75AC-9F8EAE23FB51}"/>
              </a:ext>
            </a:extLst>
          </p:cNvPr>
          <p:cNvPicPr>
            <a:picLocks noChangeAspect="1"/>
          </p:cNvPicPr>
          <p:nvPr/>
        </p:nvPicPr>
        <p:blipFill>
          <a:blip r:embed="rId3"/>
          <a:srcRect/>
          <a:stretch/>
        </p:blipFill>
        <p:spPr>
          <a:xfrm>
            <a:off x="8384673" y="2492767"/>
            <a:ext cx="3807327" cy="2538218"/>
          </a:xfrm>
          <a:prstGeom prst="rect">
            <a:avLst/>
          </a:prstGeom>
        </p:spPr>
      </p:pic>
      <p:pic>
        <p:nvPicPr>
          <p:cNvPr id="8" name="Image 7">
            <a:extLst>
              <a:ext uri="{FF2B5EF4-FFF2-40B4-BE49-F238E27FC236}">
                <a16:creationId xmlns:a16="http://schemas.microsoft.com/office/drawing/2014/main" id="{6EDD1B0D-FE1F-556E-43AC-9A04C679E544}"/>
              </a:ext>
            </a:extLst>
          </p:cNvPr>
          <p:cNvPicPr>
            <a:picLocks noChangeAspect="1"/>
          </p:cNvPicPr>
          <p:nvPr/>
        </p:nvPicPr>
        <p:blipFill>
          <a:blip r:embed="rId4"/>
          <a:srcRect/>
          <a:stretch/>
        </p:blipFill>
        <p:spPr>
          <a:xfrm>
            <a:off x="8384672" y="4240461"/>
            <a:ext cx="3807328" cy="2617539"/>
          </a:xfrm>
          <a:prstGeom prst="rect">
            <a:avLst/>
          </a:prstGeom>
        </p:spPr>
      </p:pic>
      <p:pic>
        <p:nvPicPr>
          <p:cNvPr id="9" name="Image 8">
            <a:extLst>
              <a:ext uri="{FF2B5EF4-FFF2-40B4-BE49-F238E27FC236}">
                <a16:creationId xmlns:a16="http://schemas.microsoft.com/office/drawing/2014/main" id="{23B3517F-4C4B-EC68-9AD4-4C4965ACD79F}"/>
              </a:ext>
            </a:extLst>
          </p:cNvPr>
          <p:cNvPicPr>
            <a:picLocks noChangeAspect="1"/>
          </p:cNvPicPr>
          <p:nvPr/>
        </p:nvPicPr>
        <p:blipFill>
          <a:blip r:embed="rId3"/>
          <a:srcRect/>
          <a:stretch/>
        </p:blipFill>
        <p:spPr>
          <a:xfrm>
            <a:off x="8384672" y="2196404"/>
            <a:ext cx="3807327" cy="2538218"/>
          </a:xfrm>
          <a:prstGeom prst="rect">
            <a:avLst/>
          </a:prstGeom>
        </p:spPr>
      </p:pic>
    </p:spTree>
    <p:extLst>
      <p:ext uri="{BB962C8B-B14F-4D97-AF65-F5344CB8AC3E}">
        <p14:creationId xmlns:p14="http://schemas.microsoft.com/office/powerpoint/2010/main" val="248404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868249"/>
            <a:ext cx="7242843"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da-DK" sz="1800"/>
              <a:t>Det er en fundamental rettighed at gå I skole, men for nogle udsatte børn i krisesituationer og humanitære nødsituationer, er det en udfordring at fastholde undervisning </a:t>
            </a:r>
          </a:p>
          <a:p>
            <a:pPr marL="285750" indent="-285750">
              <a:buFont typeface="Arial" panose="020B0604020202020204" pitchFamily="34" charset="0"/>
              <a:buChar char="•"/>
            </a:pPr>
            <a:endParaRPr lang="da-DK" sz="1800"/>
          </a:p>
          <a:p>
            <a:pPr marL="285750" indent="-285750">
              <a:buFont typeface="Arial" panose="020B0604020202020204" pitchFamily="34" charset="0"/>
              <a:buChar char="•"/>
            </a:pPr>
            <a:r>
              <a:rPr lang="da-DK" sz="1800"/>
              <a:t>EU hjællper børn, der er fanget I en krise, med at vende tilbage til – og forblive i – en undervisningssituation på en række forskellige formelle og uformelle måder. EU’s politik omkring udddannelse i nødsituationer og langvarige kriser har til formål at minimere effekten af kriser på børns indlæring. </a:t>
            </a:r>
          </a:p>
          <a:p>
            <a:pPr marL="285750" indent="-285750">
              <a:buFont typeface="Arial" panose="020B0604020202020204" pitchFamily="34" charset="0"/>
              <a:buChar char="•"/>
            </a:pPr>
            <a:endParaRPr lang="da-DK" sz="1800"/>
          </a:p>
          <a:p>
            <a:pPr marL="285750" indent="-285750">
              <a:buFont typeface="Arial" panose="020B0604020202020204" pitchFamily="34" charset="0"/>
              <a:buChar char="•"/>
            </a:pPr>
            <a:r>
              <a:rPr lang="da-DK" sz="1800"/>
              <a:t>EU støtter lærere gennem træning, coaching og beskyttelsesforanstaltninger. EU fokuserer også i stigende grad på at beskytte uddannelser fra angreb, og på at udbrede en Erklæring om Sikre Skoler, som garanterer sikre læringsrum og særlige børnebeskyttelsesforanstaltinger, hvor der er behov for det.  </a:t>
            </a:r>
          </a:p>
          <a:p>
            <a:pPr marL="285750" indent="-285750">
              <a:buFont typeface="Arial" panose="020B0604020202020204" pitchFamily="34" charset="0"/>
              <a:buChar char="•"/>
            </a:pPr>
            <a:endParaRPr lang="da-DK" sz="1800"/>
          </a:p>
          <a:p>
            <a:pPr marL="285750" indent="-285750">
              <a:buFont typeface="Arial" panose="020B0604020202020204" pitchFamily="34" charset="0"/>
              <a:buChar char="•"/>
            </a:pPr>
            <a:r>
              <a:rPr lang="da-DK" sz="1800"/>
              <a:t>Børn, der får en uddannelse bliver mere selvforsynende og har en kraftigere stemme i spørgsmål, der berører dem. Uddannelse er også et af de bedste værktøjer, med henblik på at opnå fred, stabilitet og økonomisk vækst. </a:t>
            </a:r>
          </a:p>
          <a:p>
            <a:pPr marL="285750" indent="-285750">
              <a:buFont typeface="Arial" panose="020B0604020202020204" pitchFamily="34" charset="0"/>
              <a:buChar char="•"/>
            </a:pPr>
            <a:endParaRPr lang="da-DK" sz="1800"/>
          </a:p>
          <a:p>
            <a:pPr marL="285750" indent="-285750">
              <a:buFont typeface="Arial" panose="020B0604020202020204" pitchFamily="34" charset="0"/>
              <a:buChar char="•"/>
            </a:pPr>
            <a:r>
              <a:rPr lang="da-DK" sz="1800"/>
              <a:t>Næsten 12 millioner børn har haft gavn af EU-finansierede projekter til uddannelse i nødsituationer</a:t>
            </a:r>
            <a:br>
              <a:rPr lang="en-GB" sz="1800"/>
            </a:br>
            <a:endParaRPr lang="en-GB" sz="180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3" y="214292"/>
            <a:ext cx="3521239"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4. </a:t>
            </a:r>
            <a:r>
              <a:rPr lang="en-GB" sz="3500" b="1" err="1">
                <a:solidFill>
                  <a:srgbClr val="FFFFFF"/>
                </a:solidFill>
                <a:latin typeface="Calibri" panose="020F0502020204030204" pitchFamily="34" charset="0"/>
                <a:cs typeface="Calibri" panose="020F0502020204030204" pitchFamily="34" charset="0"/>
              </a:rPr>
              <a:t>Hvordan</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støtter</a:t>
            </a:r>
            <a:r>
              <a:rPr lang="en-GB" sz="3500" b="1">
                <a:solidFill>
                  <a:srgbClr val="FFFFFF"/>
                </a:solidFill>
                <a:latin typeface="Calibri" panose="020F0502020204030204" pitchFamily="34" charset="0"/>
                <a:cs typeface="Calibri" panose="020F0502020204030204" pitchFamily="34" charset="0"/>
              </a:rPr>
              <a:t> EU </a:t>
            </a:r>
            <a:r>
              <a:rPr lang="en-GB" sz="3500" b="1" err="1">
                <a:solidFill>
                  <a:srgbClr val="FFFFFF"/>
                </a:solidFill>
                <a:latin typeface="Calibri" panose="020F0502020204030204" pitchFamily="34" charset="0"/>
                <a:cs typeface="Calibri" panose="020F0502020204030204" pitchFamily="34" charset="0"/>
              </a:rPr>
              <a:t>uddannelse</a:t>
            </a:r>
            <a:r>
              <a:rPr lang="en-GB" sz="3500" b="1">
                <a:solidFill>
                  <a:srgbClr val="FFFFFF"/>
                </a:solidFill>
                <a:latin typeface="Calibri" panose="020F0502020204030204" pitchFamily="34" charset="0"/>
                <a:cs typeface="Calibri" panose="020F0502020204030204" pitchFamily="34" charset="0"/>
              </a:rPr>
              <a:t> i </a:t>
            </a:r>
            <a:r>
              <a:rPr lang="en-GB" sz="3500" b="1" err="1">
                <a:solidFill>
                  <a:srgbClr val="FFFFFF"/>
                </a:solidFill>
                <a:latin typeface="Calibri" panose="020F0502020204030204" pitchFamily="34" charset="0"/>
                <a:cs typeface="Calibri" panose="020F0502020204030204" pitchFamily="34" charset="0"/>
              </a:rPr>
              <a:t>forbindelse</a:t>
            </a:r>
            <a:r>
              <a:rPr lang="en-GB" sz="3500" b="1">
                <a:solidFill>
                  <a:srgbClr val="FFFFFF"/>
                </a:solidFill>
                <a:latin typeface="Calibri" panose="020F0502020204030204" pitchFamily="34" charset="0"/>
                <a:cs typeface="Calibri" panose="020F0502020204030204" pitchFamily="34" charset="0"/>
              </a:rPr>
              <a:t> med </a:t>
            </a:r>
            <a:r>
              <a:rPr lang="en-GB" sz="3500" b="1" err="1">
                <a:solidFill>
                  <a:srgbClr val="FFFFFF"/>
                </a:solidFill>
                <a:latin typeface="Calibri" panose="020F0502020204030204" pitchFamily="34" charset="0"/>
                <a:cs typeface="Calibri" panose="020F0502020204030204" pitchFamily="34" charset="0"/>
              </a:rPr>
              <a:t>humanitær</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bistand</a:t>
            </a:r>
            <a:r>
              <a:rPr lang="en-GB" sz="3500" b="1">
                <a:solidFill>
                  <a:srgbClr val="FFFFFF"/>
                </a:solidFill>
                <a:latin typeface="Calibri" panose="020F0502020204030204" pitchFamily="34" charset="0"/>
                <a:cs typeface="Calibri" panose="020F0502020204030204" pitchFamily="34" charset="0"/>
              </a:rPr>
              <a:t>?</a:t>
            </a:r>
          </a:p>
        </p:txBody>
      </p:sp>
      <p:pic>
        <p:nvPicPr>
          <p:cNvPr id="8" name="Image 7">
            <a:extLst>
              <a:ext uri="{FF2B5EF4-FFF2-40B4-BE49-F238E27FC236}">
                <a16:creationId xmlns:a16="http://schemas.microsoft.com/office/drawing/2014/main" id="{452EEECA-E483-DB3E-C40E-1F9D22F3E64E}"/>
              </a:ext>
            </a:extLst>
          </p:cNvPr>
          <p:cNvPicPr>
            <a:picLocks noChangeAspect="1"/>
          </p:cNvPicPr>
          <p:nvPr/>
        </p:nvPicPr>
        <p:blipFill rotWithShape="1">
          <a:blip r:embed="rId2"/>
          <a:srcRect r="21523"/>
          <a:stretch/>
        </p:blipFill>
        <p:spPr>
          <a:xfrm>
            <a:off x="-44222" y="3428999"/>
            <a:ext cx="4110891" cy="3492249"/>
          </a:xfrm>
          <a:prstGeom prst="rect">
            <a:avLst/>
          </a:prstGeom>
        </p:spPr>
      </p:pic>
    </p:spTree>
    <p:extLst>
      <p:ext uri="{BB962C8B-B14F-4D97-AF65-F5344CB8AC3E}">
        <p14:creationId xmlns:p14="http://schemas.microsoft.com/office/powerpoint/2010/main" val="400906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da-DK" sz="2000" b="1"/>
              <a:t>Udforsk</a:t>
            </a:r>
            <a:r>
              <a:rPr lang="da-DK" sz="2000"/>
              <a:t> sammen med dine elever </a:t>
            </a:r>
            <a:r>
              <a:rPr lang="da-DK" sz="2000" b="1"/>
              <a:t>Maries, Hanans og Sonias </a:t>
            </a:r>
            <a:r>
              <a:rPr lang="da-DK" sz="2000"/>
              <a:t>historier: Tre unge piger fra Burkina Faso, Ukraine og Syrien, som hævder deres ret til “Uddannelse, uanset hvad” (historierne kan downloades fra værktøjskassen) </a:t>
            </a:r>
          </a:p>
          <a:p>
            <a:pPr marL="342900" indent="-342900">
              <a:buFont typeface="Arial" panose="020B0604020202020204" pitchFamily="34" charset="0"/>
              <a:buChar char="•"/>
            </a:pPr>
            <a:endParaRPr lang="da-DK" sz="2000"/>
          </a:p>
          <a:p>
            <a:r>
              <a:rPr lang="da-DK" sz="2000"/>
              <a:t> </a:t>
            </a:r>
          </a:p>
          <a:p>
            <a:pPr marL="342900" indent="-342900">
              <a:buFont typeface="Arial" panose="020B0604020202020204" pitchFamily="34" charset="0"/>
              <a:buChar char="•"/>
            </a:pPr>
            <a:r>
              <a:rPr lang="da-DK" sz="2000" b="1"/>
              <a:t>Hjælp dine elever med at </a:t>
            </a:r>
            <a:r>
              <a:rPr lang="da-DK" sz="2000"/>
              <a:t>reflektere over, hvad det betyder for dem, og hvad tilskynd dem til at deltage i videokonkurrencen ”Uddannelse i levende billeder” (24. januar-12. februar 2023) </a:t>
            </a:r>
          </a:p>
          <a:p>
            <a:pPr marL="342900" indent="-342900">
              <a:buFont typeface="Arial" panose="020B0604020202020204" pitchFamily="34" charset="0"/>
              <a:buChar char="•"/>
            </a:pPr>
            <a:endParaRPr lang="da-DK" sz="2000"/>
          </a:p>
          <a:p>
            <a:pPr marL="342900" indent="-342900">
              <a:buFont typeface="Arial" panose="020B0604020202020204" pitchFamily="34" charset="0"/>
              <a:buChar char="•"/>
            </a:pPr>
            <a:r>
              <a:rPr lang="da-DK" sz="2000" b="1"/>
              <a:t>Organiser en visning af dokumentaren om #EducationNoMatterWhat </a:t>
            </a:r>
            <a:r>
              <a:rPr lang="da-DK" sz="2000"/>
              <a:t>i Ukraine på din uddannelsesinstituion og debatter den med dine elever (Fra og med midten af april til december 2023) </a:t>
            </a:r>
            <a:endParaRPr lang="en-GB" sz="200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44221" y="1"/>
            <a:ext cx="4110891"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3500" b="1">
                <a:solidFill>
                  <a:srgbClr val="FFFFFF"/>
                </a:solidFill>
                <a:latin typeface="Calibri" panose="020F0502020204030204" pitchFamily="34" charset="0"/>
                <a:cs typeface="Calibri" panose="020F0502020204030204" pitchFamily="34" charset="0"/>
              </a:rPr>
              <a:t>5. Hvordan kan lærere deltage i kampagnen?</a:t>
            </a:r>
            <a:endParaRPr lang="en-GB" sz="3500" b="1">
              <a:solidFill>
                <a:srgbClr val="FFFFFF"/>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l="28154" r="20427"/>
          <a:stretch/>
        </p:blipFill>
        <p:spPr>
          <a:xfrm rot="16200000">
            <a:off x="130290" y="2921616"/>
            <a:ext cx="3761872" cy="4110892"/>
          </a:xfrm>
          <a:prstGeom prst="rect">
            <a:avLst/>
          </a:prstGeom>
        </p:spPr>
      </p:pic>
    </p:spTree>
    <p:extLst>
      <p:ext uri="{BB962C8B-B14F-4D97-AF65-F5344CB8AC3E}">
        <p14:creationId xmlns:p14="http://schemas.microsoft.com/office/powerpoint/2010/main" val="374413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45AEB3-B0F3-1DC0-077A-46F42B4D095F}"/>
              </a:ext>
            </a:extLst>
          </p:cNvPr>
          <p:cNvSpPr txBox="1">
            <a:spLocks/>
          </p:cNvSpPr>
          <p:nvPr/>
        </p:nvSpPr>
        <p:spPr>
          <a:xfrm>
            <a:off x="4403724" y="1675248"/>
            <a:ext cx="7419308"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a:t>Studerende mellem 18 og 24 år kan deltage i videokonkurrencen </a:t>
            </a:r>
            <a:r>
              <a:rPr lang="da-DK" sz="2000" b="1"/>
              <a:t>”Uddannelse i levende billeder”, der er arrangeret i samarbejde med VICE World News.  </a:t>
            </a:r>
          </a:p>
          <a:p>
            <a:endParaRPr lang="da-DK" sz="2000"/>
          </a:p>
          <a:p>
            <a:r>
              <a:rPr lang="da-DK" sz="2000"/>
              <a:t>De studerende kan bruge deres kreative evner til at indsende et kort video-pitch (maks. 60 sekunder), som:  </a:t>
            </a:r>
          </a:p>
          <a:p>
            <a:endParaRPr lang="da-DK" sz="2000"/>
          </a:p>
          <a:p>
            <a:pPr marL="342900" indent="-342900">
              <a:buFont typeface="Arial" panose="020B0604020202020204" pitchFamily="34" charset="0"/>
              <a:buChar char="•"/>
            </a:pPr>
            <a:r>
              <a:rPr lang="da-DK" sz="2000"/>
              <a:t>forklarer ens personlige perspektiv på ”Uddannelse, uanset hvad” i en humanitær kontekst. </a:t>
            </a:r>
          </a:p>
          <a:p>
            <a:pPr marL="342900" indent="-342900">
              <a:buFont typeface="Arial" panose="020B0604020202020204" pitchFamily="34" charset="0"/>
              <a:buChar char="•"/>
            </a:pPr>
            <a:endParaRPr lang="da-DK" sz="2000"/>
          </a:p>
          <a:p>
            <a:pPr marL="342900" indent="-342900">
              <a:buFont typeface="Arial" panose="020B0604020202020204" pitchFamily="34" charset="0"/>
              <a:buChar char="•"/>
            </a:pPr>
            <a:r>
              <a:rPr lang="da-DK" sz="2000"/>
              <a:t>forklarer, hvad filmen handler om </a:t>
            </a:r>
          </a:p>
          <a:p>
            <a:pPr marL="342900" indent="-342900">
              <a:buFont typeface="Arial" panose="020B0604020202020204" pitchFamily="34" charset="0"/>
              <a:buChar char="•"/>
            </a:pPr>
            <a:endParaRPr lang="da-DK" sz="2000"/>
          </a:p>
          <a:p>
            <a:pPr marL="342900" indent="-342900">
              <a:buFont typeface="Arial" panose="020B0604020202020204" pitchFamily="34" charset="0"/>
              <a:buChar char="•"/>
            </a:pPr>
            <a:r>
              <a:rPr lang="da-DK" sz="2000"/>
              <a:t>overbeviser juryen om, hvorfor denne bemærkelsesværdige historie må og skal fortælles. </a:t>
            </a:r>
            <a:endParaRPr lang="en-GB" sz="2000">
              <a:latin typeface="+mn-lt"/>
              <a:cs typeface="Arial" panose="020B0604020202020204" pitchFamily="34" charset="0"/>
            </a:endParaRPr>
          </a:p>
        </p:txBody>
      </p:sp>
      <p:sp>
        <p:nvSpPr>
          <p:cNvPr id="2" name="Rectangle 1">
            <a:extLst>
              <a:ext uri="{FF2B5EF4-FFF2-40B4-BE49-F238E27FC236}">
                <a16:creationId xmlns:a16="http://schemas.microsoft.com/office/drawing/2014/main" id="{273DB859-EFB7-ECF5-16BC-79929DDE398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1">
            <a:extLst>
              <a:ext uri="{FF2B5EF4-FFF2-40B4-BE49-F238E27FC236}">
                <a16:creationId xmlns:a16="http://schemas.microsoft.com/office/drawing/2014/main" id="{CA770F46-4250-4062-07DC-DEE274EA0BDD}"/>
              </a:ext>
            </a:extLst>
          </p:cNvPr>
          <p:cNvSpPr txBox="1"/>
          <p:nvPr/>
        </p:nvSpPr>
        <p:spPr>
          <a:xfrm>
            <a:off x="545432" y="593325"/>
            <a:ext cx="352123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6. </a:t>
            </a:r>
            <a:r>
              <a:rPr lang="en-GB" sz="3500" b="1" err="1">
                <a:solidFill>
                  <a:srgbClr val="FFFFFF"/>
                </a:solidFill>
                <a:latin typeface="Calibri" panose="020F0502020204030204" pitchFamily="34" charset="0"/>
                <a:cs typeface="Calibri" panose="020F0502020204030204" pitchFamily="34" charset="0"/>
              </a:rPr>
              <a:t>Hvordan</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kan</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studerende</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deltage</a:t>
            </a:r>
            <a:r>
              <a:rPr lang="en-GB" sz="3500" b="1">
                <a:solidFill>
                  <a:srgbClr val="FFFFFF"/>
                </a:solidFill>
                <a:latin typeface="Calibri" panose="020F0502020204030204" pitchFamily="34" charset="0"/>
                <a:cs typeface="Calibri" panose="020F0502020204030204" pitchFamily="34" charset="0"/>
              </a:rPr>
              <a:t> I </a:t>
            </a:r>
            <a:r>
              <a:rPr lang="en-GB" sz="3500" b="1" err="1">
                <a:solidFill>
                  <a:srgbClr val="FFFFFF"/>
                </a:solidFill>
                <a:latin typeface="Calibri" panose="020F0502020204030204" pitchFamily="34" charset="0"/>
                <a:cs typeface="Calibri" panose="020F0502020204030204" pitchFamily="34" charset="0"/>
              </a:rPr>
              <a:t>kampagnen</a:t>
            </a:r>
            <a:r>
              <a:rPr lang="en-GB" sz="3500" b="1">
                <a:solidFill>
                  <a:srgbClr val="FFFFFF"/>
                </a:solidFill>
                <a:latin typeface="Calibri" panose="020F0502020204030204" pitchFamily="34" charset="0"/>
                <a:cs typeface="Calibri" panose="020F0502020204030204" pitchFamily="34" charset="0"/>
              </a:rPr>
              <a:t>?</a:t>
            </a:r>
          </a:p>
        </p:txBody>
      </p:sp>
      <p:pic>
        <p:nvPicPr>
          <p:cNvPr id="4" name="Image 3">
            <a:extLst>
              <a:ext uri="{FF2B5EF4-FFF2-40B4-BE49-F238E27FC236}">
                <a16:creationId xmlns:a16="http://schemas.microsoft.com/office/drawing/2014/main" id="{B3A4A60F-2628-D51A-DEEC-0A8E5A6E17FA}"/>
              </a:ext>
            </a:extLst>
          </p:cNvPr>
          <p:cNvPicPr>
            <a:picLocks noChangeAspect="1"/>
          </p:cNvPicPr>
          <p:nvPr/>
        </p:nvPicPr>
        <p:blipFill rotWithShape="1">
          <a:blip r:embed="rId2"/>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1373426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484039-2300-78E2-4806-E2C01627140F}"/>
              </a:ext>
            </a:extLst>
          </p:cNvPr>
          <p:cNvSpPr/>
          <p:nvPr/>
        </p:nvSpPr>
        <p:spPr>
          <a:xfrm>
            <a:off x="4403723" y="6049722"/>
            <a:ext cx="6320501" cy="720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4">
            <a:extLst>
              <a:ext uri="{FF2B5EF4-FFF2-40B4-BE49-F238E27FC236}">
                <a16:creationId xmlns:a16="http://schemas.microsoft.com/office/drawing/2014/main" id="{E745AEB3-B0F3-1DC0-077A-46F42B4D095F}"/>
              </a:ext>
            </a:extLst>
          </p:cNvPr>
          <p:cNvSpPr txBox="1">
            <a:spLocks/>
          </p:cNvSpPr>
          <p:nvPr/>
        </p:nvSpPr>
        <p:spPr>
          <a:xfrm>
            <a:off x="4403723" y="1675248"/>
            <a:ext cx="7579729" cy="43955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dirty="0"/>
              <a:t>Videokonkurrencen ”Uddannelse i levende billeder”:  </a:t>
            </a:r>
          </a:p>
          <a:p>
            <a:r>
              <a:rPr lang="da-DK" sz="2000" b="1" dirty="0"/>
              <a:t> </a:t>
            </a:r>
          </a:p>
          <a:p>
            <a:endParaRPr lang="da-DK" sz="2000" b="1" dirty="0"/>
          </a:p>
          <a:p>
            <a:pPr marL="342900" indent="-342900">
              <a:buFont typeface="Arial" panose="020B0604020202020204" pitchFamily="34" charset="0"/>
              <a:buChar char="•"/>
            </a:pPr>
            <a:r>
              <a:rPr lang="da-DK" sz="2000" dirty="0"/>
              <a:t>en professional jury vil udvælge de 10 bedste pitches og invitere indsenderne til at skrive en synops </a:t>
            </a:r>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sz="2000" dirty="0"/>
              <a:t>et dommerpanel, bestående af professionelle indenfor medier, kreative fag, journalistik og filmindustrien vil gennemgå synopserne og udvælge en vinder </a:t>
            </a:r>
          </a:p>
          <a:p>
            <a:pPr marL="342900" indent="-342900">
              <a:buFont typeface="Arial" panose="020B0604020202020204" pitchFamily="34" charset="0"/>
              <a:buChar char="•"/>
            </a:pPr>
            <a:endParaRPr lang="da-DK" sz="2000" dirty="0"/>
          </a:p>
          <a:p>
            <a:pPr marL="342900" indent="-342900">
              <a:buFont typeface="Arial" panose="020B0604020202020204" pitchFamily="34" charset="0"/>
              <a:buChar char="•"/>
            </a:pPr>
            <a:r>
              <a:rPr lang="da-DK" sz="2000" dirty="0"/>
              <a:t>vinderen vil få muligheden for at arbejde sammen med VICE om at lave en 5-10 minutter lang dokumentar om #EducationNoMatterWhat, baseret på vinderens egen, orgininale idé. </a:t>
            </a:r>
            <a:br>
              <a:rPr lang="en-GB" sz="2000" dirty="0"/>
            </a:br>
            <a:endParaRPr lang="en-GB" sz="2000" dirty="0"/>
          </a:p>
          <a:p>
            <a:endParaRPr lang="en-GB" sz="2000" dirty="0"/>
          </a:p>
          <a:p>
            <a:r>
              <a:rPr lang="en-GB" sz="2000" dirty="0"/>
              <a:t>For at se </a:t>
            </a:r>
            <a:r>
              <a:rPr lang="en-GB" sz="2000" dirty="0" err="1"/>
              <a:t>samtlige</a:t>
            </a:r>
            <a:r>
              <a:rPr lang="en-GB" sz="2000" dirty="0"/>
              <a:t> </a:t>
            </a:r>
            <a:r>
              <a:rPr lang="en-GB" sz="2000" dirty="0" err="1"/>
              <a:t>vilkår</a:t>
            </a:r>
            <a:r>
              <a:rPr lang="en-GB" sz="2000" dirty="0"/>
              <a:t> </a:t>
            </a:r>
            <a:r>
              <a:rPr lang="en-GB" sz="2000" dirty="0" err="1"/>
              <a:t>og</a:t>
            </a:r>
            <a:r>
              <a:rPr lang="en-GB" sz="2000" dirty="0"/>
              <a:t> </a:t>
            </a:r>
            <a:r>
              <a:rPr lang="en-GB" sz="2000" dirty="0" err="1"/>
              <a:t>betingelser</a:t>
            </a:r>
            <a:r>
              <a:rPr lang="en-GB" sz="2000" dirty="0"/>
              <a:t>, </a:t>
            </a:r>
            <a:r>
              <a:rPr lang="en-GB" sz="2000" dirty="0" err="1"/>
              <a:t>besøg</a:t>
            </a:r>
            <a:r>
              <a:rPr lang="en-GB" sz="2000" dirty="0"/>
              <a:t> </a:t>
            </a:r>
            <a:r>
              <a:rPr lang="en-GB" sz="2000" dirty="0" err="1"/>
              <a:t>venligst</a:t>
            </a:r>
            <a:r>
              <a:rPr lang="en-GB" sz="2000" dirty="0"/>
              <a:t> </a:t>
            </a:r>
            <a:r>
              <a:rPr lang="en-GB" sz="2000" dirty="0">
                <a:hlinkClick r:id="rId2"/>
              </a:rPr>
              <a:t>http://eueducationinmotion.vice.com/</a:t>
            </a:r>
            <a:r>
              <a:rPr lang="en-GB" sz="2000" dirty="0"/>
              <a:t> </a:t>
            </a:r>
          </a:p>
          <a:p>
            <a:br>
              <a:rPr lang="en-GB" sz="2000" dirty="0"/>
            </a:br>
            <a:endParaRPr lang="en-GB" sz="2000" dirty="0">
              <a:latin typeface="+mn-lt"/>
              <a:cs typeface="Arial" panose="020B0604020202020204" pitchFamily="34" charset="0"/>
            </a:endParaRPr>
          </a:p>
        </p:txBody>
      </p:sp>
      <p:sp>
        <p:nvSpPr>
          <p:cNvPr id="9" name="Rectangle 8">
            <a:extLst>
              <a:ext uri="{FF2B5EF4-FFF2-40B4-BE49-F238E27FC236}">
                <a16:creationId xmlns:a16="http://schemas.microsoft.com/office/drawing/2014/main" id="{D94305FB-3CCC-338A-A6DE-8C3209420442}"/>
              </a:ext>
            </a:extLst>
          </p:cNvPr>
          <p:cNvSpPr/>
          <p:nvPr/>
        </p:nvSpPr>
        <p:spPr>
          <a:xfrm>
            <a:off x="0" y="1"/>
            <a:ext cx="4066670" cy="3479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1">
            <a:extLst>
              <a:ext uri="{FF2B5EF4-FFF2-40B4-BE49-F238E27FC236}">
                <a16:creationId xmlns:a16="http://schemas.microsoft.com/office/drawing/2014/main" id="{045AEDAB-8C4D-6070-663C-AE466601E4EE}"/>
              </a:ext>
            </a:extLst>
          </p:cNvPr>
          <p:cNvSpPr txBox="1"/>
          <p:nvPr/>
        </p:nvSpPr>
        <p:spPr>
          <a:xfrm>
            <a:off x="545431" y="230538"/>
            <a:ext cx="352123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500" b="1">
                <a:solidFill>
                  <a:srgbClr val="FFFFFF"/>
                </a:solidFill>
                <a:latin typeface="Calibri" panose="020F0502020204030204" pitchFamily="34" charset="0"/>
                <a:cs typeface="Calibri" panose="020F0502020204030204" pitchFamily="34" charset="0"/>
              </a:rPr>
              <a:t>6. </a:t>
            </a:r>
            <a:r>
              <a:rPr lang="en-GB" sz="3500" b="1" err="1">
                <a:solidFill>
                  <a:srgbClr val="FFFFFF"/>
                </a:solidFill>
                <a:latin typeface="Calibri" panose="020F0502020204030204" pitchFamily="34" charset="0"/>
                <a:cs typeface="Calibri" panose="020F0502020204030204" pitchFamily="34" charset="0"/>
              </a:rPr>
              <a:t>Hvordan</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kan</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studerende</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deltage</a:t>
            </a:r>
            <a:r>
              <a:rPr lang="en-GB" sz="3500" b="1">
                <a:solidFill>
                  <a:srgbClr val="FFFFFF"/>
                </a:solidFill>
                <a:latin typeface="Calibri" panose="020F0502020204030204" pitchFamily="34" charset="0"/>
                <a:cs typeface="Calibri" panose="020F0502020204030204" pitchFamily="34" charset="0"/>
              </a:rPr>
              <a:t> I </a:t>
            </a:r>
            <a:r>
              <a:rPr lang="en-GB" sz="3500" b="1" err="1">
                <a:solidFill>
                  <a:srgbClr val="FFFFFF"/>
                </a:solidFill>
                <a:latin typeface="Calibri" panose="020F0502020204030204" pitchFamily="34" charset="0"/>
                <a:cs typeface="Calibri" panose="020F0502020204030204" pitchFamily="34" charset="0"/>
              </a:rPr>
              <a:t>kampagnen</a:t>
            </a:r>
            <a:r>
              <a:rPr lang="en-GB" sz="3500" b="1">
                <a:solidFill>
                  <a:srgbClr val="FFFFFF"/>
                </a:solidFill>
                <a:latin typeface="Calibri" panose="020F0502020204030204" pitchFamily="34" charset="0"/>
                <a:cs typeface="Calibri" panose="020F0502020204030204" pitchFamily="34" charset="0"/>
              </a:rPr>
              <a:t>? (</a:t>
            </a:r>
            <a:r>
              <a:rPr lang="en-GB" sz="3500" b="1" err="1">
                <a:solidFill>
                  <a:srgbClr val="FFFFFF"/>
                </a:solidFill>
                <a:latin typeface="Calibri" panose="020F0502020204030204" pitchFamily="34" charset="0"/>
                <a:cs typeface="Calibri" panose="020F0502020204030204" pitchFamily="34" charset="0"/>
              </a:rPr>
              <a:t>fortsat</a:t>
            </a:r>
            <a:r>
              <a:rPr lang="en-GB" sz="3500" b="1">
                <a:solidFill>
                  <a:srgbClr val="FFFFFF"/>
                </a:solidFill>
                <a:latin typeface="Calibri" panose="020F0502020204030204" pitchFamily="34" charset="0"/>
                <a:cs typeface="Calibri" panose="020F0502020204030204" pitchFamily="34" charset="0"/>
              </a:rPr>
              <a:t>)</a:t>
            </a:r>
          </a:p>
        </p:txBody>
      </p:sp>
      <p:pic>
        <p:nvPicPr>
          <p:cNvPr id="11" name="Image 10">
            <a:extLst>
              <a:ext uri="{FF2B5EF4-FFF2-40B4-BE49-F238E27FC236}">
                <a16:creationId xmlns:a16="http://schemas.microsoft.com/office/drawing/2014/main" id="{5ED08F4A-792C-B870-9B5D-0065783106F8}"/>
              </a:ext>
            </a:extLst>
          </p:cNvPr>
          <p:cNvPicPr>
            <a:picLocks noChangeAspect="1"/>
          </p:cNvPicPr>
          <p:nvPr/>
        </p:nvPicPr>
        <p:blipFill rotWithShape="1">
          <a:blip r:embed="rId3"/>
          <a:srcRect t="20580" b="16434"/>
          <a:stretch/>
        </p:blipFill>
        <p:spPr>
          <a:xfrm>
            <a:off x="1" y="3015916"/>
            <a:ext cx="4066670" cy="3842084"/>
          </a:xfrm>
          <a:prstGeom prst="rect">
            <a:avLst/>
          </a:prstGeom>
        </p:spPr>
      </p:pic>
    </p:spTree>
    <p:extLst>
      <p:ext uri="{BB962C8B-B14F-4D97-AF65-F5344CB8AC3E}">
        <p14:creationId xmlns:p14="http://schemas.microsoft.com/office/powerpoint/2010/main" val="2670973217"/>
      </p:ext>
    </p:extLst>
  </p:cSld>
  <p:clrMapOvr>
    <a:masterClrMapping/>
  </p:clrMapOvr>
</p:sld>
</file>

<file path=ppt/theme/theme1.xml><?xml version="1.0" encoding="utf-8"?>
<a:theme xmlns:a="http://schemas.openxmlformats.org/drawingml/2006/main" name="Thèm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47099fc-9972-4a79-909d-1948d6d47905" xsi:nil="true"/>
    <lcf76f155ced4ddcb4097134ff3c332f xmlns="530f4067-7b78-49bd-a14a-92bd030776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D63E0C8C72FB46AD42C27F58BE8FF1" ma:contentTypeVersion="15" ma:contentTypeDescription="Create a new document." ma:contentTypeScope="" ma:versionID="d022ee091f7aeea9fadd2f96b31eecb0">
  <xsd:schema xmlns:xsd="http://www.w3.org/2001/XMLSchema" xmlns:xs="http://www.w3.org/2001/XMLSchema" xmlns:p="http://schemas.microsoft.com/office/2006/metadata/properties" xmlns:ns2="530f4067-7b78-49bd-a14a-92bd03077615" xmlns:ns3="647099fc-9972-4a79-909d-1948d6d47905" targetNamespace="http://schemas.microsoft.com/office/2006/metadata/properties" ma:root="true" ma:fieldsID="f0dc828b547f4b50cf0af32902033cd1" ns2:_="" ns3:_="">
    <xsd:import namespace="530f4067-7b78-49bd-a14a-92bd03077615"/>
    <xsd:import namespace="647099fc-9972-4a79-909d-1948d6d4790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0f4067-7b78-49bd-a14a-92bd030776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7099fc-9972-4a79-909d-1948d6d4790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151c5d0c-6009-4862-ae5f-0938dfc26537}" ma:internalName="TaxCatchAll" ma:showField="CatchAllData" ma:web="647099fc-9972-4a79-909d-1948d6d479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F5BF25-A526-4268-B1C6-51BF4EA1221E}">
  <ds:schemaRefs>
    <ds:schemaRef ds:uri="http://schemas.microsoft.com/sharepoint/v3/contenttype/forms"/>
  </ds:schemaRefs>
</ds:datastoreItem>
</file>

<file path=customXml/itemProps2.xml><?xml version="1.0" encoding="utf-8"?>
<ds:datastoreItem xmlns:ds="http://schemas.openxmlformats.org/officeDocument/2006/customXml" ds:itemID="{56F5D640-135D-43A5-83FD-74EC80EDCCAE}">
  <ds:schemaRef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2006/metadata/properties"/>
    <ds:schemaRef ds:uri="http://purl.org/dc/terms/"/>
    <ds:schemaRef ds:uri="530f4067-7b78-49bd-a14a-92bd03077615"/>
    <ds:schemaRef ds:uri="http://schemas.microsoft.com/office/infopath/2007/PartnerControls"/>
    <ds:schemaRef ds:uri="647099fc-9972-4a79-909d-1948d6d47905"/>
    <ds:schemaRef ds:uri="http://www.w3.org/XML/1998/namespace"/>
  </ds:schemaRefs>
</ds:datastoreItem>
</file>

<file path=customXml/itemProps3.xml><?xml version="1.0" encoding="utf-8"?>
<ds:datastoreItem xmlns:ds="http://schemas.openxmlformats.org/officeDocument/2006/customXml" ds:itemID="{F2FCDB04-1FFD-45A5-AF73-049F88D0EC90}">
  <ds:schemaRefs>
    <ds:schemaRef ds:uri="530f4067-7b78-49bd-a14a-92bd03077615"/>
    <ds:schemaRef ds:uri="647099fc-9972-4a79-909d-1948d6d479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1164</Words>
  <Application>Microsoft Office PowerPoint</Application>
  <PresentationFormat>Widescreen</PresentationFormat>
  <Paragraphs>93</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Segoe UI</vt:lpstr>
      <vt:lpstr>Thème Office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Bourgeois, Brigitte</dc:creator>
  <cp:lastModifiedBy>Lorandi, Federica</cp:lastModifiedBy>
  <cp:revision>1</cp:revision>
  <dcterms:created xsi:type="dcterms:W3CDTF">2022-12-21T17:12:52Z</dcterms:created>
  <dcterms:modified xsi:type="dcterms:W3CDTF">2023-01-18T15:48:55Z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0x0101006BD63E0C8C72FB46AD42C27F58BE8FF1</vt:lpwstr>
  </property>
  <property fmtid="{D5CDD505-2E9C-101B-9397-08002B2CF9AE}" pid="3" name="MediaServiceImageTags">
    <vt:lpwstr/>
  </property>
</Properties>
</file>